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294" r:id="rId50"/>
    <p:sldId id="295" r:id="rId51"/>
    <p:sldId id="296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4" r:id="rId60"/>
    <p:sldId id="305" r:id="rId6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Fedra Sans Pro 2" charset="1" panose="020B0403040000020004"/>
      <p:regular r:id="rId10"/>
    </p:embeddedFont>
    <p:embeddedFont>
      <p:font typeface="Fedra Sans Pro 1" charset="1" panose="020B0803040000020004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slides/slide1.xml" Type="http://schemas.openxmlformats.org/officeDocument/2006/relationships/slide"/><Relationship Id="rId13" Target="slides/slide2.xml" Type="http://schemas.openxmlformats.org/officeDocument/2006/relationships/slide"/><Relationship Id="rId14" Target="slides/slide3.xml" Type="http://schemas.openxmlformats.org/officeDocument/2006/relationships/slide"/><Relationship Id="rId15" Target="slides/slide4.xml" Type="http://schemas.openxmlformats.org/officeDocument/2006/relationships/slide"/><Relationship Id="rId16" Target="slides/slide5.xml" Type="http://schemas.openxmlformats.org/officeDocument/2006/relationships/slide"/><Relationship Id="rId17" Target="slides/slide6.xml" Type="http://schemas.openxmlformats.org/officeDocument/2006/relationships/slide"/><Relationship Id="rId18" Target="slides/slide7.xml" Type="http://schemas.openxmlformats.org/officeDocument/2006/relationships/slide"/><Relationship Id="rId19" Target="slides/slide8.xml" Type="http://schemas.openxmlformats.org/officeDocument/2006/relationships/slide"/><Relationship Id="rId2" Target="presProps.xml" Type="http://schemas.openxmlformats.org/officeDocument/2006/relationships/presProps"/><Relationship Id="rId20" Target="slides/slide9.xml" Type="http://schemas.openxmlformats.org/officeDocument/2006/relationships/slide"/><Relationship Id="rId21" Target="slides/slide10.xml" Type="http://schemas.openxmlformats.org/officeDocument/2006/relationships/slide"/><Relationship Id="rId22" Target="slides/slide11.xml" Type="http://schemas.openxmlformats.org/officeDocument/2006/relationships/slide"/><Relationship Id="rId23" Target="slides/slide12.xml" Type="http://schemas.openxmlformats.org/officeDocument/2006/relationships/slide"/><Relationship Id="rId24" Target="slides/slide13.xml" Type="http://schemas.openxmlformats.org/officeDocument/2006/relationships/slide"/><Relationship Id="rId25" Target="slides/slide14.xml" Type="http://schemas.openxmlformats.org/officeDocument/2006/relationships/slide"/><Relationship Id="rId26" Target="slides/slide15.xml" Type="http://schemas.openxmlformats.org/officeDocument/2006/relationships/slide"/><Relationship Id="rId27" Target="slides/slide16.xml" Type="http://schemas.openxmlformats.org/officeDocument/2006/relationships/slide"/><Relationship Id="rId28" Target="slides/slide17.xml" Type="http://schemas.openxmlformats.org/officeDocument/2006/relationships/slide"/><Relationship Id="rId29" Target="slides/slide18.xml" Type="http://schemas.openxmlformats.org/officeDocument/2006/relationships/slide"/><Relationship Id="rId3" Target="viewProps.xml" Type="http://schemas.openxmlformats.org/officeDocument/2006/relationships/viewProps"/><Relationship Id="rId30" Target="slides/slide19.xml" Type="http://schemas.openxmlformats.org/officeDocument/2006/relationships/slide"/><Relationship Id="rId31" Target="slides/slide20.xml" Type="http://schemas.openxmlformats.org/officeDocument/2006/relationships/slide"/><Relationship Id="rId32" Target="slides/slide21.xml" Type="http://schemas.openxmlformats.org/officeDocument/2006/relationships/slide"/><Relationship Id="rId33" Target="slides/slide22.xml" Type="http://schemas.openxmlformats.org/officeDocument/2006/relationships/slide"/><Relationship Id="rId34" Target="slides/slide23.xml" Type="http://schemas.openxmlformats.org/officeDocument/2006/relationships/slide"/><Relationship Id="rId35" Target="slides/slide24.xml" Type="http://schemas.openxmlformats.org/officeDocument/2006/relationships/slide"/><Relationship Id="rId36" Target="slides/slide25.xml" Type="http://schemas.openxmlformats.org/officeDocument/2006/relationships/slide"/><Relationship Id="rId37" Target="slides/slide26.xml" Type="http://schemas.openxmlformats.org/officeDocument/2006/relationships/slide"/><Relationship Id="rId38" Target="slides/slide27.xml" Type="http://schemas.openxmlformats.org/officeDocument/2006/relationships/slide"/><Relationship Id="rId39" Target="slides/slide28.xml" Type="http://schemas.openxmlformats.org/officeDocument/2006/relationships/slide"/><Relationship Id="rId4" Target="theme/theme1.xml" Type="http://schemas.openxmlformats.org/officeDocument/2006/relationships/theme"/><Relationship Id="rId40" Target="slides/slide29.xml" Type="http://schemas.openxmlformats.org/officeDocument/2006/relationships/slide"/><Relationship Id="rId41" Target="slides/slide30.xml" Type="http://schemas.openxmlformats.org/officeDocument/2006/relationships/slide"/><Relationship Id="rId42" Target="slides/slide31.xml" Type="http://schemas.openxmlformats.org/officeDocument/2006/relationships/slide"/><Relationship Id="rId43" Target="slides/slide32.xml" Type="http://schemas.openxmlformats.org/officeDocument/2006/relationships/slide"/><Relationship Id="rId44" Target="slides/slide33.xml" Type="http://schemas.openxmlformats.org/officeDocument/2006/relationships/slide"/><Relationship Id="rId45" Target="slides/slide34.xml" Type="http://schemas.openxmlformats.org/officeDocument/2006/relationships/slide"/><Relationship Id="rId46" Target="slides/slide35.xml" Type="http://schemas.openxmlformats.org/officeDocument/2006/relationships/slide"/><Relationship Id="rId47" Target="slides/slide36.xml" Type="http://schemas.openxmlformats.org/officeDocument/2006/relationships/slide"/><Relationship Id="rId48" Target="slides/slide37.xml" Type="http://schemas.openxmlformats.org/officeDocument/2006/relationships/slide"/><Relationship Id="rId49" Target="slides/slide38.xml" Type="http://schemas.openxmlformats.org/officeDocument/2006/relationships/slide"/><Relationship Id="rId5" Target="tableStyles.xml" Type="http://schemas.openxmlformats.org/officeDocument/2006/relationships/tableStyles"/><Relationship Id="rId50" Target="slides/slide39.xml" Type="http://schemas.openxmlformats.org/officeDocument/2006/relationships/slide"/><Relationship Id="rId51" Target="slides/slide40.xml" Type="http://schemas.openxmlformats.org/officeDocument/2006/relationships/slide"/><Relationship Id="rId52" Target="slides/slide41.xml" Type="http://schemas.openxmlformats.org/officeDocument/2006/relationships/slide"/><Relationship Id="rId53" Target="slides/slide42.xml" Type="http://schemas.openxmlformats.org/officeDocument/2006/relationships/slide"/><Relationship Id="rId54" Target="slides/slide43.xml" Type="http://schemas.openxmlformats.org/officeDocument/2006/relationships/slide"/><Relationship Id="rId55" Target="slides/slide44.xml" Type="http://schemas.openxmlformats.org/officeDocument/2006/relationships/slide"/><Relationship Id="rId56" Target="slides/slide45.xml" Type="http://schemas.openxmlformats.org/officeDocument/2006/relationships/slide"/><Relationship Id="rId57" Target="slides/slide46.xml" Type="http://schemas.openxmlformats.org/officeDocument/2006/relationships/slide"/><Relationship Id="rId58" Target="slides/slide47.xml" Type="http://schemas.openxmlformats.org/officeDocument/2006/relationships/slide"/><Relationship Id="rId59" Target="slides/slide48.xml" Type="http://schemas.openxmlformats.org/officeDocument/2006/relationships/slide"/><Relationship Id="rId6" Target="fonts/font6.fntdata" Type="http://schemas.openxmlformats.org/officeDocument/2006/relationships/font"/><Relationship Id="rId60" Target="slides/slide49.xml" Type="http://schemas.openxmlformats.org/officeDocument/2006/relationships/slide"/><Relationship Id="rId61" Target="slides/slide50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png" Type="http://schemas.openxmlformats.org/officeDocument/2006/relationships/image"/><Relationship Id="rId3" Target="../media/image24.jpeg" Type="http://schemas.openxmlformats.org/officeDocument/2006/relationships/image"/><Relationship Id="rId4" Target="../media/image25.jpeg" Type="http://schemas.openxmlformats.org/officeDocument/2006/relationships/image"/><Relationship Id="rId5" Target="../media/image26.jpeg" Type="http://schemas.openxmlformats.org/officeDocument/2006/relationships/image"/><Relationship Id="rId6" Target="../media/image2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7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8.jpe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png" Type="http://schemas.openxmlformats.org/officeDocument/2006/relationships/image"/><Relationship Id="rId4" Target="../media/image23.png" Type="http://schemas.openxmlformats.org/officeDocument/2006/relationships/image"/><Relationship Id="rId5" Target="../media/image31.png" Type="http://schemas.openxmlformats.org/officeDocument/2006/relationships/image"/><Relationship Id="rId6" Target="../media/image3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jpeg" Type="http://schemas.openxmlformats.org/officeDocument/2006/relationships/image"/><Relationship Id="rId3" Target="../media/image34.png" Type="http://schemas.openxmlformats.org/officeDocument/2006/relationships/image"/><Relationship Id="rId4" Target="../media/image35.png" Type="http://schemas.openxmlformats.org/officeDocument/2006/relationships/image"/><Relationship Id="rId5" Target="../media/image9.png" Type="http://schemas.openxmlformats.org/officeDocument/2006/relationships/image"/><Relationship Id="rId6" Target="../media/image32.png" Type="http://schemas.openxmlformats.org/officeDocument/2006/relationships/image"/><Relationship Id="rId7" Target="../media/image36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9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40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4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40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42.jpe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40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43.jpe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40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37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44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37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37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40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45.png" Type="http://schemas.openxmlformats.org/officeDocument/2006/relationships/image"/><Relationship Id="rId4" Target="../media/image46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37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37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40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png" Type="http://schemas.openxmlformats.org/officeDocument/2006/relationships/image"/><Relationship Id="rId4" Target="../media/image23.png" Type="http://schemas.openxmlformats.org/officeDocument/2006/relationships/image"/><Relationship Id="rId5" Target="../media/image32.png" Type="http://schemas.openxmlformats.org/officeDocument/2006/relationships/image"/><Relationship Id="rId6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png" Type="http://schemas.openxmlformats.org/officeDocument/2006/relationships/image"/><Relationship Id="rId4" Target="../media/image12.png" Type="http://schemas.openxmlformats.org/officeDocument/2006/relationships/image"/><Relationship Id="rId5" Target="../media/image13.jpeg" Type="http://schemas.openxmlformats.org/officeDocument/2006/relationships/image"/><Relationship Id="rId6" Target="../media/image14.jpe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40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40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38.png" Type="http://schemas.openxmlformats.org/officeDocument/2006/relationships/image"/><Relationship Id="rId4" Target="../media/image37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png" Type="http://schemas.openxmlformats.org/officeDocument/2006/relationships/image"/><Relationship Id="rId4" Target="../media/image23.png" Type="http://schemas.openxmlformats.org/officeDocument/2006/relationships/image"/><Relationship Id="rId5" Target="../media/image32.png" Type="http://schemas.openxmlformats.org/officeDocument/2006/relationships/image"/><Relationship Id="rId6" Target="../media/image2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5.png" Type="http://schemas.openxmlformats.org/officeDocument/2006/relationships/image"/><Relationship Id="rId4" Target="../media/image50.png" Type="http://schemas.openxmlformats.org/officeDocument/2006/relationships/image"/><Relationship Id="rId5" Target="../media/image51.png" Type="http://schemas.openxmlformats.org/officeDocument/2006/relationships/image"/><Relationship Id="rId6" Target="../media/image52.png" Type="http://schemas.openxmlformats.org/officeDocument/2006/relationships/image"/><Relationship Id="rId7" Target="../media/image53.png" Type="http://schemas.openxmlformats.org/officeDocument/2006/relationships/image"/><Relationship Id="rId8" Target="../media/image54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20.png" Type="http://schemas.openxmlformats.org/officeDocument/2006/relationships/image"/><Relationship Id="rId4" Target="../media/image55.png" Type="http://schemas.openxmlformats.org/officeDocument/2006/relationships/image"/><Relationship Id="rId5" Target="../media/image56.png" Type="http://schemas.openxmlformats.org/officeDocument/2006/relationships/image"/><Relationship Id="rId6" Target="../media/image57.png" Type="http://schemas.openxmlformats.org/officeDocument/2006/relationships/image"/><Relationship Id="rId7" Target="../media/image9.pn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8.png" Type="http://schemas.openxmlformats.org/officeDocument/2006/relationships/image"/><Relationship Id="rId3" Target="../media/image59.png" Type="http://schemas.openxmlformats.org/officeDocument/2006/relationships/image"/><Relationship Id="rId4" Target="../media/image60.pn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61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6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png" Type="http://schemas.openxmlformats.org/officeDocument/2006/relationships/image"/><Relationship Id="rId4" Target="../media/image12.png" Type="http://schemas.openxmlformats.org/officeDocument/2006/relationships/image"/><Relationship Id="rId5" Target="../media/image13.jpeg" Type="http://schemas.openxmlformats.org/officeDocument/2006/relationships/image"/><Relationship Id="rId6" Target="../media/image15.png" Type="http://schemas.openxmlformats.org/officeDocument/2006/relationships/image"/><Relationship Id="rId7" Target="../media/image16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20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1.png" Type="http://schemas.openxmlformats.org/officeDocument/2006/relationships/image"/><Relationship Id="rId4" Target="../media/image12.png" Type="http://schemas.openxmlformats.org/officeDocument/2006/relationships/image"/><Relationship Id="rId5" Target="../media/image18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Relationship Id="rId5" Target="../media/image19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1.png" Type="http://schemas.openxmlformats.org/officeDocument/2006/relationships/image"/><Relationship Id="rId4" Target="../media/image2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-8100000">
            <a:off x="14901691" y="-505186"/>
            <a:ext cx="3604204" cy="3726151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447800" y="2665558"/>
            <a:ext cx="16230600" cy="3499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09"/>
              </a:lnSpc>
            </a:pPr>
          </a:p>
          <a:p>
            <a:pPr algn="ctr">
              <a:lnSpc>
                <a:spcPts val="9109"/>
              </a:lnSpc>
            </a:pPr>
            <a:r>
              <a:rPr lang="en-US" sz="9588">
                <a:solidFill>
                  <a:srgbClr val="FFFFFF"/>
                </a:solidFill>
                <a:latin typeface="Fedra Sans Pro 1"/>
              </a:rPr>
              <a:t>Как тратить </a:t>
            </a:r>
          </a:p>
          <a:p>
            <a:pPr algn="ctr">
              <a:lnSpc>
                <a:spcPts val="9109"/>
              </a:lnSpc>
            </a:pPr>
            <a:r>
              <a:rPr lang="en-US" sz="9588">
                <a:solidFill>
                  <a:srgbClr val="FFFFFF"/>
                </a:solidFill>
                <a:latin typeface="Fedra Sans Pro 1"/>
              </a:rPr>
              <a:t>карманные деньги?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1152883">
            <a:off x="15694143" y="447860"/>
            <a:ext cx="2019300" cy="20193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2693848" y="6453079"/>
            <a:ext cx="4984552" cy="3140268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7892" y="2743200"/>
            <a:ext cx="2875216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106136" y="1457475"/>
            <a:ext cx="14224261" cy="1215528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2259160" y="2444651"/>
            <a:ext cx="3835022" cy="3835022"/>
            <a:chOff x="0" y="0"/>
            <a:chExt cx="12700000" cy="12700000"/>
          </a:xfrm>
        </p:grpSpPr>
        <p:sp>
          <p:nvSpPr>
            <p:cNvPr name="Freeform 4" id="4"/>
            <p:cNvSpPr/>
            <p:nvPr/>
          </p:nvSpPr>
          <p:spPr>
            <a:xfrm>
              <a:off x="-11430" y="857250"/>
              <a:ext cx="13009880" cy="11644630"/>
            </a:xfrm>
            <a:custGeom>
              <a:avLst/>
              <a:gdLst/>
              <a:ahLst/>
              <a:cxnLst/>
              <a:rect r="r" b="b" t="t" l="l"/>
              <a:pathLst>
                <a:path h="11644630" w="13009880">
                  <a:moveTo>
                    <a:pt x="10152380" y="938530"/>
                  </a:moveTo>
                  <a:cubicBezTo>
                    <a:pt x="8962390" y="189230"/>
                    <a:pt x="8643620" y="154940"/>
                    <a:pt x="7245350" y="0"/>
                  </a:cubicBezTo>
                  <a:cubicBezTo>
                    <a:pt x="4039870" y="38100"/>
                    <a:pt x="1441450" y="1889760"/>
                    <a:pt x="435610" y="4933950"/>
                  </a:cubicBezTo>
                  <a:cubicBezTo>
                    <a:pt x="91440" y="5975350"/>
                    <a:pt x="0" y="7139940"/>
                    <a:pt x="403860" y="8159750"/>
                  </a:cubicBezTo>
                  <a:cubicBezTo>
                    <a:pt x="934720" y="9499600"/>
                    <a:pt x="2254250" y="10407650"/>
                    <a:pt x="3648710" y="10773410"/>
                  </a:cubicBezTo>
                  <a:cubicBezTo>
                    <a:pt x="5043170" y="11140440"/>
                    <a:pt x="6578600" y="11644630"/>
                    <a:pt x="8008619" y="11470640"/>
                  </a:cubicBezTo>
                  <a:cubicBezTo>
                    <a:pt x="9123679" y="11334750"/>
                    <a:pt x="10237469" y="10519410"/>
                    <a:pt x="11071860" y="9767570"/>
                  </a:cubicBezTo>
                  <a:cubicBezTo>
                    <a:pt x="11625579" y="9268460"/>
                    <a:pt x="11971019" y="8576310"/>
                    <a:pt x="12202160" y="7867650"/>
                  </a:cubicBezTo>
                  <a:cubicBezTo>
                    <a:pt x="13009880" y="5401310"/>
                    <a:pt x="12348210" y="2322830"/>
                    <a:pt x="10152380" y="938530"/>
                  </a:cubicBezTo>
                  <a:close/>
                </a:path>
              </a:pathLst>
            </a:custGeom>
            <a:solidFill>
              <a:srgbClr val="FFB43C"/>
            </a:solid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1752727" y="2444651"/>
            <a:ext cx="3835022" cy="3835022"/>
            <a:chOff x="0" y="0"/>
            <a:chExt cx="12700000" cy="12700000"/>
          </a:xfrm>
        </p:grpSpPr>
        <p:sp>
          <p:nvSpPr>
            <p:cNvPr name="Freeform 6" id="6"/>
            <p:cNvSpPr/>
            <p:nvPr/>
          </p:nvSpPr>
          <p:spPr>
            <a:xfrm>
              <a:off x="-11430" y="857250"/>
              <a:ext cx="13009880" cy="11644630"/>
            </a:xfrm>
            <a:custGeom>
              <a:avLst/>
              <a:gdLst/>
              <a:ahLst/>
              <a:cxnLst/>
              <a:rect r="r" b="b" t="t" l="l"/>
              <a:pathLst>
                <a:path h="11644630" w="13009880">
                  <a:moveTo>
                    <a:pt x="10152380" y="938530"/>
                  </a:moveTo>
                  <a:cubicBezTo>
                    <a:pt x="8962390" y="189230"/>
                    <a:pt x="8643620" y="154940"/>
                    <a:pt x="7245350" y="0"/>
                  </a:cubicBezTo>
                  <a:cubicBezTo>
                    <a:pt x="4039870" y="38100"/>
                    <a:pt x="1441450" y="1889760"/>
                    <a:pt x="435610" y="4933950"/>
                  </a:cubicBezTo>
                  <a:cubicBezTo>
                    <a:pt x="91440" y="5975350"/>
                    <a:pt x="0" y="7139940"/>
                    <a:pt x="403860" y="8159750"/>
                  </a:cubicBezTo>
                  <a:cubicBezTo>
                    <a:pt x="934720" y="9499600"/>
                    <a:pt x="2254250" y="10407650"/>
                    <a:pt x="3648710" y="10773410"/>
                  </a:cubicBezTo>
                  <a:cubicBezTo>
                    <a:pt x="5043170" y="11140440"/>
                    <a:pt x="6578600" y="11644630"/>
                    <a:pt x="8008619" y="11470640"/>
                  </a:cubicBezTo>
                  <a:cubicBezTo>
                    <a:pt x="9123679" y="11334750"/>
                    <a:pt x="10237469" y="10519410"/>
                    <a:pt x="11071860" y="9767570"/>
                  </a:cubicBezTo>
                  <a:cubicBezTo>
                    <a:pt x="11625579" y="9268460"/>
                    <a:pt x="11971019" y="8576310"/>
                    <a:pt x="12202160" y="7867650"/>
                  </a:cubicBezTo>
                  <a:cubicBezTo>
                    <a:pt x="13009880" y="5401310"/>
                    <a:pt x="12348210" y="2322830"/>
                    <a:pt x="10152380" y="938530"/>
                  </a:cubicBezTo>
                  <a:close/>
                </a:path>
              </a:pathLst>
            </a:custGeom>
            <a:solidFill>
              <a:srgbClr val="FFB43C"/>
            </a:solidFill>
          </p:spPr>
        </p:sp>
      </p:grpSp>
      <p:grpSp>
        <p:nvGrpSpPr>
          <p:cNvPr name="Group 7" id="7"/>
          <p:cNvGrpSpPr>
            <a:grpSpLocks noChangeAspect="true"/>
          </p:cNvGrpSpPr>
          <p:nvPr/>
        </p:nvGrpSpPr>
        <p:grpSpPr>
          <a:xfrm rot="0">
            <a:off x="2463999" y="2649490"/>
            <a:ext cx="3425345" cy="3425345"/>
            <a:chOff x="0" y="0"/>
            <a:chExt cx="12700000" cy="12700000"/>
          </a:xfrm>
        </p:grpSpPr>
        <p:sp>
          <p:nvSpPr>
            <p:cNvPr name="Freeform 8" id="8"/>
            <p:cNvSpPr/>
            <p:nvPr/>
          </p:nvSpPr>
          <p:spPr>
            <a:xfrm>
              <a:off x="-11430" y="857250"/>
              <a:ext cx="13009880" cy="11644630"/>
            </a:xfrm>
            <a:custGeom>
              <a:avLst/>
              <a:gdLst/>
              <a:ahLst/>
              <a:cxnLst/>
              <a:rect r="r" b="b" t="t" l="l"/>
              <a:pathLst>
                <a:path h="11644630" w="13009880">
                  <a:moveTo>
                    <a:pt x="10152380" y="938530"/>
                  </a:moveTo>
                  <a:cubicBezTo>
                    <a:pt x="8962390" y="189230"/>
                    <a:pt x="8643620" y="154940"/>
                    <a:pt x="7245350" y="0"/>
                  </a:cubicBezTo>
                  <a:cubicBezTo>
                    <a:pt x="4039870" y="38100"/>
                    <a:pt x="1441450" y="1889760"/>
                    <a:pt x="435610" y="4933950"/>
                  </a:cubicBezTo>
                  <a:cubicBezTo>
                    <a:pt x="91440" y="5975350"/>
                    <a:pt x="0" y="7139940"/>
                    <a:pt x="403860" y="8159750"/>
                  </a:cubicBezTo>
                  <a:cubicBezTo>
                    <a:pt x="934720" y="9499600"/>
                    <a:pt x="2254250" y="10407650"/>
                    <a:pt x="3648710" y="10773410"/>
                  </a:cubicBezTo>
                  <a:cubicBezTo>
                    <a:pt x="5043170" y="11140440"/>
                    <a:pt x="6578600" y="11644630"/>
                    <a:pt x="8008619" y="11470640"/>
                  </a:cubicBezTo>
                  <a:cubicBezTo>
                    <a:pt x="9123679" y="11334750"/>
                    <a:pt x="10237469" y="10519410"/>
                    <a:pt x="11071860" y="9767570"/>
                  </a:cubicBezTo>
                  <a:cubicBezTo>
                    <a:pt x="11625579" y="9268460"/>
                    <a:pt x="11971019" y="8576310"/>
                    <a:pt x="12202160" y="7867650"/>
                  </a:cubicBezTo>
                  <a:cubicBezTo>
                    <a:pt x="13009880" y="5401310"/>
                    <a:pt x="12348210" y="2322830"/>
                    <a:pt x="10152380" y="938530"/>
                  </a:cubicBezTo>
                  <a:close/>
                </a:path>
              </a:pathLst>
            </a:custGeom>
            <a:blipFill>
              <a:blip r:embed="rId3"/>
              <a:stretch>
                <a:fillRect l="-17066" r="-16659" t="6750" b="2650"/>
              </a:stretch>
            </a:blipFill>
          </p:spPr>
        </p:sp>
      </p:grp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11940749" y="2649490"/>
            <a:ext cx="3425345" cy="3425345"/>
            <a:chOff x="0" y="0"/>
            <a:chExt cx="12700000" cy="12700000"/>
          </a:xfrm>
        </p:grpSpPr>
        <p:sp>
          <p:nvSpPr>
            <p:cNvPr name="Freeform 10" id="10"/>
            <p:cNvSpPr/>
            <p:nvPr/>
          </p:nvSpPr>
          <p:spPr>
            <a:xfrm>
              <a:off x="-11430" y="857250"/>
              <a:ext cx="13009880" cy="11644630"/>
            </a:xfrm>
            <a:custGeom>
              <a:avLst/>
              <a:gdLst/>
              <a:ahLst/>
              <a:cxnLst/>
              <a:rect r="r" b="b" t="t" l="l"/>
              <a:pathLst>
                <a:path h="11644630" w="13009880">
                  <a:moveTo>
                    <a:pt x="10152380" y="938530"/>
                  </a:moveTo>
                  <a:cubicBezTo>
                    <a:pt x="8962390" y="189230"/>
                    <a:pt x="8643620" y="154940"/>
                    <a:pt x="7245350" y="0"/>
                  </a:cubicBezTo>
                  <a:cubicBezTo>
                    <a:pt x="4039870" y="38100"/>
                    <a:pt x="1441450" y="1889760"/>
                    <a:pt x="435610" y="4933950"/>
                  </a:cubicBezTo>
                  <a:cubicBezTo>
                    <a:pt x="91440" y="5975350"/>
                    <a:pt x="0" y="7139940"/>
                    <a:pt x="403860" y="8159750"/>
                  </a:cubicBezTo>
                  <a:cubicBezTo>
                    <a:pt x="934720" y="9499600"/>
                    <a:pt x="2254250" y="10407650"/>
                    <a:pt x="3648710" y="10773410"/>
                  </a:cubicBezTo>
                  <a:cubicBezTo>
                    <a:pt x="5043170" y="11140440"/>
                    <a:pt x="6578600" y="11644630"/>
                    <a:pt x="8008619" y="11470640"/>
                  </a:cubicBezTo>
                  <a:cubicBezTo>
                    <a:pt x="9123679" y="11334750"/>
                    <a:pt x="10237469" y="10519410"/>
                    <a:pt x="11071860" y="9767570"/>
                  </a:cubicBezTo>
                  <a:cubicBezTo>
                    <a:pt x="11625579" y="9268460"/>
                    <a:pt x="11971019" y="8576310"/>
                    <a:pt x="12202160" y="7867650"/>
                  </a:cubicBezTo>
                  <a:cubicBezTo>
                    <a:pt x="13009880" y="5401310"/>
                    <a:pt x="12348210" y="2322830"/>
                    <a:pt x="10152380" y="938530"/>
                  </a:cubicBezTo>
                  <a:close/>
                </a:path>
              </a:pathLst>
            </a:custGeom>
            <a:blipFill>
              <a:blip r:embed="rId4"/>
              <a:stretch>
                <a:fillRect l="-18067" r="-17660" t="6750" b="2650"/>
              </a:stretch>
            </a:blipFill>
          </p:spPr>
        </p:sp>
      </p:grpSp>
      <p:grpSp>
        <p:nvGrpSpPr>
          <p:cNvPr name="Group 11" id="11"/>
          <p:cNvGrpSpPr>
            <a:grpSpLocks noChangeAspect="true"/>
          </p:cNvGrpSpPr>
          <p:nvPr/>
        </p:nvGrpSpPr>
        <p:grpSpPr>
          <a:xfrm rot="0">
            <a:off x="7154161" y="2649490"/>
            <a:ext cx="4013965" cy="3863477"/>
            <a:chOff x="30480" y="591820"/>
            <a:chExt cx="12736830" cy="12259310"/>
          </a:xfrm>
        </p:grpSpPr>
        <p:sp>
          <p:nvSpPr>
            <p:cNvPr name="Freeform 12" id="12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r="r" b="b" t="t" l="l"/>
              <a:pathLst>
                <a:path h="12259310" w="1273683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solidFill>
              <a:srgbClr val="FFB43C"/>
            </a:solidFill>
          </p:spPr>
        </p:sp>
      </p:grpSp>
      <p:grpSp>
        <p:nvGrpSpPr>
          <p:cNvPr name="Group 13" id="13"/>
          <p:cNvGrpSpPr>
            <a:grpSpLocks noChangeAspect="true"/>
          </p:cNvGrpSpPr>
          <p:nvPr/>
        </p:nvGrpSpPr>
        <p:grpSpPr>
          <a:xfrm rot="0">
            <a:off x="7337145" y="2825613"/>
            <a:ext cx="3647998" cy="3511230"/>
            <a:chOff x="30480" y="591820"/>
            <a:chExt cx="12736830" cy="12259310"/>
          </a:xfrm>
        </p:grpSpPr>
        <p:sp>
          <p:nvSpPr>
            <p:cNvPr name="Freeform 14" id="14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r="r" b="b" t="t" l="l"/>
              <a:pathLst>
                <a:path h="12259310" w="1273683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5"/>
              <a:stretch>
                <a:fillRect l="-18231" r="-17519" t="1963" b="4010"/>
              </a:stretch>
            </a:blip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2022907" y="6396032"/>
            <a:ext cx="4307527" cy="30613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00"/>
              </a:lnSpc>
            </a:pPr>
            <a:r>
              <a:rPr lang="en-US" sz="2400">
                <a:solidFill>
                  <a:srgbClr val="4A4A4B"/>
                </a:solidFill>
                <a:latin typeface="Fedra Sans Pro 2"/>
              </a:rPr>
              <a:t>Первый сп</a:t>
            </a:r>
            <a:r>
              <a:rPr lang="en-US" sz="2400" u="none">
                <a:solidFill>
                  <a:srgbClr val="4A4A4B"/>
                </a:solidFill>
                <a:latin typeface="Fedra Sans Pro 2"/>
              </a:rPr>
              <a:t>особ - </a:t>
            </a:r>
            <a:r>
              <a:rPr lang="en-US" sz="2400" u="none">
                <a:solidFill>
                  <a:srgbClr val="FFB43C"/>
                </a:solidFill>
                <a:latin typeface="Fedra Sans Pro 2"/>
              </a:rPr>
              <a:t>увеличить свои доходы.</a:t>
            </a:r>
            <a:r>
              <a:rPr lang="en-US" sz="2400" u="none">
                <a:solidFill>
                  <a:srgbClr val="4A4A4B"/>
                </a:solidFill>
                <a:latin typeface="Fedra Sans Pro 2"/>
              </a:rPr>
              <a:t> Например, мы можем отразить в плане подарки, которые нам сделают родители на день рождения или Новый год и учесть их как наш дополнительный доход.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113820" y="6396032"/>
            <a:ext cx="4638907" cy="30613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00"/>
              </a:lnSpc>
              <a:spcBef>
                <a:spcPct val="0"/>
              </a:spcBef>
            </a:pPr>
            <a:r>
              <a:rPr lang="en-US" sz="2400">
                <a:solidFill>
                  <a:srgbClr val="4A4A4B"/>
                </a:solidFill>
                <a:latin typeface="Fedra Sans Pro 2"/>
              </a:rPr>
              <a:t>Второй спо</a:t>
            </a:r>
            <a:r>
              <a:rPr lang="en-US" sz="2400" u="none">
                <a:solidFill>
                  <a:srgbClr val="4A4A4B"/>
                </a:solidFill>
                <a:latin typeface="Fedra Sans Pro 2"/>
              </a:rPr>
              <a:t>соб - </a:t>
            </a:r>
            <a:r>
              <a:rPr lang="en-US" sz="2400" u="none">
                <a:solidFill>
                  <a:srgbClr val="FFB43C"/>
                </a:solidFill>
                <a:latin typeface="Fedra Sans Pro 2"/>
              </a:rPr>
              <a:t>сократить наши расходы. </a:t>
            </a:r>
            <a:r>
              <a:rPr lang="en-US" sz="2400" u="none">
                <a:solidFill>
                  <a:srgbClr val="4A4A4B"/>
                </a:solidFill>
                <a:latin typeface="Fedra Sans Pro 2"/>
              </a:rPr>
              <a:t>Мы можем внимательно проанализировать, на что мы тратим карманные деньги, найти среди этих трат вредные расходы и попробовать от них отказаться.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2237486" y="6484392"/>
            <a:ext cx="3559663" cy="15373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00"/>
              </a:lnSpc>
              <a:spcBef>
                <a:spcPct val="0"/>
              </a:spcBef>
            </a:pPr>
            <a:r>
              <a:rPr lang="en-US" sz="2400">
                <a:solidFill>
                  <a:srgbClr val="4A4A4B"/>
                </a:solidFill>
                <a:latin typeface="Fedra Sans Pro 2"/>
              </a:rPr>
              <a:t>А</a:t>
            </a:r>
            <a:r>
              <a:rPr lang="en-US" sz="2400" u="none">
                <a:solidFill>
                  <a:srgbClr val="4A4A4B"/>
                </a:solidFill>
                <a:latin typeface="Fedra Sans Pro 2"/>
              </a:rPr>
              <a:t> еще мы можем </a:t>
            </a:r>
            <a:r>
              <a:rPr lang="en-US" sz="2400" u="none">
                <a:solidFill>
                  <a:srgbClr val="FFB43C"/>
                </a:solidFill>
                <a:latin typeface="Fedra Sans Pro 2"/>
              </a:rPr>
              <a:t>положить деньги в банк</a:t>
            </a:r>
            <a:r>
              <a:rPr lang="en-US" sz="2400" u="none">
                <a:solidFill>
                  <a:srgbClr val="4A4A4B"/>
                </a:solidFill>
                <a:latin typeface="Fedra Sans Pro 2"/>
              </a:rPr>
              <a:t>, чтобы спасти их от инфляции.</a:t>
            </a:r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6"/>
          <a:srcRect l="435" t="0" r="13269" b="72539"/>
          <a:stretch>
            <a:fillRect/>
          </a:stretch>
        </p:blipFill>
        <p:spPr>
          <a:xfrm flipH="false" flipV="false" rot="0">
            <a:off x="-983453" y="9457367"/>
            <a:ext cx="19271453" cy="1248787"/>
          </a:xfrm>
          <a:prstGeom prst="rect">
            <a:avLst/>
          </a:prstGeom>
        </p:spPr>
      </p:pic>
      <p:sp>
        <p:nvSpPr>
          <p:cNvPr name="TextBox 19" id="19"/>
          <p:cNvSpPr txBox="true"/>
          <p:nvPr/>
        </p:nvSpPr>
        <p:spPr>
          <a:xfrm rot="0">
            <a:off x="2106136" y="1343175"/>
            <a:ext cx="14224261" cy="873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Какие есть способы накопить быстрее?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435" t="0" r="13269" b="72539"/>
          <a:stretch>
            <a:fillRect/>
          </a:stretch>
        </p:blipFill>
        <p:spPr>
          <a:xfrm flipH="false" flipV="false" rot="0">
            <a:off x="-983453" y="9457367"/>
            <a:ext cx="19271453" cy="124878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2681843" y="3329238"/>
            <a:ext cx="4730640" cy="3153760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2106136" y="7203769"/>
            <a:ext cx="14307490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625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Инфляция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 - э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то 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процесс обесценивания денег в экономике, потеря деньгами их покупательной способности.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06136" y="1343175"/>
            <a:ext cx="14224261" cy="873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Что такое инфляция?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0846160" y="3084802"/>
            <a:ext cx="4730640" cy="315376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2681843" y="5558438"/>
            <a:ext cx="695501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625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25 рублей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094694" y="5558438"/>
            <a:ext cx="695501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625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40 рублей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435" t="0" r="13269" b="72539"/>
          <a:stretch>
            <a:fillRect/>
          </a:stretch>
        </p:blipFill>
        <p:spPr>
          <a:xfrm flipH="false" flipV="false" rot="0">
            <a:off x="-983453" y="9457367"/>
            <a:ext cx="19271453" cy="1248787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106136" y="3984843"/>
            <a:ext cx="7410657" cy="36677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625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Вклад 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 - э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то деньги, к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оторые вы даете </a:t>
            </a:r>
          </a:p>
          <a:p>
            <a:pPr algn="ctr" marL="0" indent="0" lvl="0">
              <a:lnSpc>
                <a:spcPts val="3625"/>
              </a:lnSpc>
            </a:pPr>
            <a:r>
              <a:rPr lang="en-US" sz="2900" u="none">
                <a:solidFill>
                  <a:srgbClr val="4A4A4B"/>
                </a:solidFill>
                <a:latin typeface="Fedra Sans Pro 2"/>
              </a:rPr>
              <a:t>в долг банку. </a:t>
            </a:r>
          </a:p>
          <a:p>
            <a:pPr algn="ctr" marL="0" indent="0" lvl="0">
              <a:lnSpc>
                <a:spcPts val="3625"/>
              </a:lnSpc>
            </a:pPr>
          </a:p>
          <a:p>
            <a:pPr algn="ctr" marL="0" indent="0" lvl="0">
              <a:lnSpc>
                <a:spcPts val="3625"/>
              </a:lnSpc>
            </a:pPr>
            <a:r>
              <a:rPr lang="en-US" sz="2900" u="none">
                <a:solidFill>
                  <a:srgbClr val="4A4A4B"/>
                </a:solidFill>
                <a:latin typeface="Fedra Sans Pro 2"/>
              </a:rPr>
              <a:t>За использование ваших денег, банк обещает сохранить ваш вклад и выплатить вам процент. Этот процент - ваш доход, он равен или больше инфляции.</a:t>
            </a:r>
          </a:p>
        </p:txBody>
      </p: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0970202" y="3308713"/>
            <a:ext cx="5791908" cy="5657850"/>
            <a:chOff x="0" y="0"/>
            <a:chExt cx="4828540" cy="4716780"/>
          </a:xfrm>
        </p:grpSpPr>
        <p:sp>
          <p:nvSpPr>
            <p:cNvPr name="Freeform 5" id="5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3"/>
              <a:stretch>
                <a:fillRect l="-23350" r="-23439" t="26" b="-17"/>
              </a:stretch>
            </a:blipFill>
          </p:spPr>
        </p:sp>
      </p:grpSp>
      <p:sp>
        <p:nvSpPr>
          <p:cNvPr name="TextBox 6" id="6"/>
          <p:cNvSpPr txBox="true"/>
          <p:nvPr/>
        </p:nvSpPr>
        <p:spPr>
          <a:xfrm rot="0">
            <a:off x="2106136" y="1343175"/>
            <a:ext cx="14224261" cy="1758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Помочь спасти деньги от инфляции может вклад в банк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9628" r="0" b="0"/>
          <a:stretch>
            <a:fillRect/>
          </a:stretch>
        </p:blipFill>
        <p:spPr>
          <a:xfrm flipH="false" flipV="false" rot="0">
            <a:off x="3541302" y="1028700"/>
            <a:ext cx="12081812" cy="775063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910604" y="1870137"/>
            <a:ext cx="4466793" cy="70449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38555" r="0" b="37313"/>
          <a:stretch>
            <a:fillRect/>
          </a:stretch>
        </p:blipFill>
        <p:spPr>
          <a:xfrm flipH="false" flipV="false" rot="0">
            <a:off x="5886885" y="6477237"/>
            <a:ext cx="7390646" cy="1524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2428424" y="6629637"/>
            <a:ext cx="5153747" cy="3098690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5599144" y="3443374"/>
            <a:ext cx="7637017" cy="2095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5000">
                <a:solidFill>
                  <a:srgbClr val="FFFFFF"/>
                </a:solidFill>
                <a:latin typeface="Fedra Sans Pro 1"/>
              </a:rPr>
              <a:t>Помоги Лене</a:t>
            </a:r>
          </a:p>
          <a:p>
            <a:pPr algn="ctr">
              <a:lnSpc>
                <a:spcPts val="5400"/>
              </a:lnSpc>
            </a:pPr>
            <a:r>
              <a:rPr lang="en-US" sz="5000">
                <a:solidFill>
                  <a:srgbClr val="FFFFFF"/>
                </a:solidFill>
                <a:latin typeface="Fedra Sans Pro 1"/>
              </a:rPr>
              <a:t>накопить </a:t>
            </a:r>
          </a:p>
          <a:p>
            <a:pPr algn="ctr">
              <a:lnSpc>
                <a:spcPts val="5400"/>
              </a:lnSpc>
            </a:pPr>
            <a:r>
              <a:rPr lang="en-US" sz="5000">
                <a:solidFill>
                  <a:srgbClr val="FFFFFF"/>
                </a:solidFill>
                <a:latin typeface="Fedra Sans Pro 1"/>
              </a:rPr>
              <a:t>на велосипед  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2474923" y="2426187"/>
            <a:ext cx="2024398" cy="543462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r:embed="rId2"/>
          <a:srcRect l="0" t="7786" r="0" b="7786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0" t="19628" r="0" b="0"/>
          <a:stretch>
            <a:fillRect/>
          </a:stretch>
        </p:blipFill>
        <p:spPr>
          <a:xfrm flipH="false" flipV="false" rot="0">
            <a:off x="6064546" y="2024082"/>
            <a:ext cx="10329531" cy="662652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6791152" y="2111301"/>
            <a:ext cx="8876320" cy="4392775"/>
            <a:chOff x="0" y="0"/>
            <a:chExt cx="11835093" cy="5857033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0" y="164812"/>
              <a:ext cx="11835093" cy="102129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950"/>
                </a:lnSpc>
              </a:pPr>
              <a:r>
                <a:rPr lang="en-US" sz="5000">
                  <a:solidFill>
                    <a:srgbClr val="FFFFFF"/>
                  </a:solidFill>
                  <a:latin typeface="Fedra Sans Pro 1"/>
                </a:rPr>
                <a:t>История Лены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2450102"/>
              <a:ext cx="11835093" cy="366162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625"/>
                </a:lnSpc>
                <a:spcBef>
                  <a:spcPct val="0"/>
                </a:spcBef>
              </a:pPr>
              <a:r>
                <a:rPr lang="en-US" sz="2900">
                  <a:solidFill>
                    <a:srgbClr val="FFFFFF"/>
                  </a:solidFill>
                  <a:latin typeface="Fedra Sans Pro 2"/>
                </a:rPr>
                <a:t>Зим</a:t>
              </a:r>
              <a:r>
                <a:rPr lang="en-US" sz="2900" u="none">
                  <a:solidFill>
                    <a:srgbClr val="FFFFFF"/>
                  </a:solidFill>
                  <a:latin typeface="Fedra Sans Pro 2"/>
                </a:rPr>
                <a:t>а. Лена очень хочет накопить деньги на велосипед и купить его летом. </a:t>
              </a:r>
            </a:p>
            <a:p>
              <a:pPr algn="ctr" marL="0" indent="0" lvl="0">
                <a:lnSpc>
                  <a:spcPts val="3625"/>
                </a:lnSpc>
                <a:spcBef>
                  <a:spcPct val="0"/>
                </a:spcBef>
              </a:pPr>
              <a:r>
                <a:rPr lang="en-US" sz="2900" u="none">
                  <a:solidFill>
                    <a:srgbClr val="FFFFFF"/>
                  </a:solidFill>
                  <a:latin typeface="Fedra Sans Pro 2"/>
                </a:rPr>
                <a:t>Помоги ей принимать правильные решения в течение недели. </a:t>
              </a:r>
            </a:p>
            <a:p>
              <a:pPr algn="ctr" marL="0" indent="0" lvl="0">
                <a:lnSpc>
                  <a:spcPts val="3625"/>
                </a:lnSpc>
                <a:spcBef>
                  <a:spcPct val="0"/>
                </a:spcBef>
              </a:pPr>
              <a:r>
                <a:rPr lang="en-US" sz="2900" u="none">
                  <a:solidFill>
                    <a:srgbClr val="FFFFFF"/>
                  </a:solidFill>
                  <a:latin typeface="Fedra Sans Pro 2"/>
                </a:rPr>
                <a:t>Запоминай, сколько денег она получает каждый день! Для этого у тебя есть бланк</a:t>
              </a:r>
            </a:p>
          </p:txBody>
        </p:sp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8956735" y="1636394"/>
            <a:ext cx="4916217" cy="775376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6394078" y="2981045"/>
            <a:ext cx="498646" cy="55629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3681654" y="1276852"/>
            <a:ext cx="747969" cy="83444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2474923" y="2426187"/>
            <a:ext cx="2024398" cy="543462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15474973" y="6172200"/>
            <a:ext cx="2813027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Цель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2087733"/>
            <a:ext cx="6640228" cy="969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9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В н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ачале помоги Лене поставить правильную цель.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9372399" y="2097258"/>
            <a:ext cx="7700500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“Че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рез полгода я хочу купить …”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372399" y="6369044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Г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ородской велосипед за 6000 рублей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9372399" y="4922373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К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расный велосипед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372399" y="3387880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Какой-нибудь велосипед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88098" y="7188310"/>
            <a:ext cx="5153747" cy="30986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4558008" y="4881224"/>
            <a:ext cx="12288574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Ооо, нет, с т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аким подходом к постановке цели и копить получится как-нибудь! Постарайся определить цель более четко.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Цель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“Че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рез полгода я хочу купить какой-нибудь велосипед”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3957077" y="9320023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028700" y="3505117"/>
            <a:ext cx="1881884" cy="18818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“Че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рез полгода я хочу купить красный велосипед”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383190" y="3969491"/>
            <a:ext cx="14111356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Уже лучше, н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о красных велосипедов может быть много, </a:t>
            </a:r>
          </a:p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 u="none">
                <a:solidFill>
                  <a:srgbClr val="4A4A4B"/>
                </a:solidFill>
                <a:latin typeface="Fedra Sans Pro 2"/>
              </a:rPr>
              <a:t>будет сложно определиться.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Цель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“Че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рез полгода я хочу купить городской велосипед за 6000 рублей.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90385" y="4316405"/>
            <a:ext cx="2184968" cy="2184968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4702028" y="4676140"/>
            <a:ext cx="16096055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Отлич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ный выбор! Вперед!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Цель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2290197" y="4053093"/>
            <a:ext cx="2309432" cy="4114800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Понедельник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2087733"/>
            <a:ext cx="6640228" cy="969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9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В гости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 пришла бабушка Лены. Она подарила ей 500 рублей.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372399" y="2097258"/>
            <a:ext cx="7700500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Что Лен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е делать с деньгами?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372399" y="6389618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Положить в кошелек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372399" y="4895533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Оставить деньги на диване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372399" y="3387880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Положить деньги на стол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7976068"/>
            <a:ext cx="18288000" cy="2493880"/>
            <a:chOff x="0" y="0"/>
            <a:chExt cx="6186311" cy="843609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186311" cy="843609"/>
            </a:xfrm>
            <a:custGeom>
              <a:avLst/>
              <a:gdLst/>
              <a:ahLst/>
              <a:cxnLst/>
              <a:rect r="r" b="b" t="t" l="l"/>
              <a:pathLst>
                <a:path h="843609" w="6186311">
                  <a:moveTo>
                    <a:pt x="0" y="0"/>
                  </a:moveTo>
                  <a:lnTo>
                    <a:pt x="6186311" y="0"/>
                  </a:lnTo>
                  <a:lnTo>
                    <a:pt x="6186311" y="843609"/>
                  </a:lnTo>
                  <a:lnTo>
                    <a:pt x="0" y="843609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5444" t="0" r="0" b="31324"/>
          <a:stretch>
            <a:fillRect/>
          </a:stretch>
        </p:blipFill>
        <p:spPr>
          <a:xfrm flipH="false" flipV="false" rot="0">
            <a:off x="-178714" y="7498152"/>
            <a:ext cx="18742690" cy="2772061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5090407" y="1776067"/>
            <a:ext cx="7590864" cy="5498651"/>
            <a:chOff x="0" y="0"/>
            <a:chExt cx="10121152" cy="7331535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37643" y="-114300"/>
              <a:ext cx="10083509" cy="58504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7000"/>
                </a:lnSpc>
                <a:spcBef>
                  <a:spcPct val="0"/>
                </a:spcBef>
              </a:pPr>
              <a:r>
                <a:rPr lang="en-US" sz="5000">
                  <a:solidFill>
                    <a:srgbClr val="009146"/>
                  </a:solidFill>
                  <a:latin typeface="Fedra Sans Pro 1"/>
                </a:rPr>
                <a:t>Пе</a:t>
              </a:r>
              <a:r>
                <a:rPr lang="en-US" sz="5000">
                  <a:solidFill>
                    <a:srgbClr val="009146"/>
                  </a:solidFill>
                  <a:latin typeface="Fedra Sans Pro 1"/>
                </a:rPr>
                <a:t>ред тем, </a:t>
              </a:r>
            </a:p>
            <a:p>
              <a:pPr algn="ctr">
                <a:lnSpc>
                  <a:spcPts val="7000"/>
                </a:lnSpc>
                <a:spcBef>
                  <a:spcPct val="0"/>
                </a:spcBef>
              </a:pPr>
              <a:r>
                <a:rPr lang="en-US" sz="5000">
                  <a:solidFill>
                    <a:srgbClr val="009146"/>
                  </a:solidFill>
                  <a:latin typeface="Fedra Sans Pro 1"/>
                </a:rPr>
                <a:t>как начать играть,</a:t>
              </a:r>
            </a:p>
            <a:p>
              <a:pPr algn="ctr">
                <a:lnSpc>
                  <a:spcPts val="7000"/>
                </a:lnSpc>
                <a:spcBef>
                  <a:spcPct val="0"/>
                </a:spcBef>
              </a:pPr>
              <a:r>
                <a:rPr lang="en-US" sz="5000">
                  <a:solidFill>
                    <a:srgbClr val="009146"/>
                  </a:solidFill>
                  <a:latin typeface="Fedra Sans Pro 1"/>
                </a:rPr>
                <a:t>давайте пройдем финансовую подготовку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6518274"/>
              <a:ext cx="9508425" cy="8132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799"/>
                </a:lnSpc>
              </a:pP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090407" y="7059168"/>
            <a:ext cx="7315200" cy="322783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Положить деньги на стол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425317" y="4287830"/>
            <a:ext cx="11219941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 нет! Ты оставил(а) их 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на столе, а мама Лены убиралась, не заметила деньги и смахнула их вместе с мусором.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Понедельник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Ост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авить деньги на диване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702028" y="4676140"/>
            <a:ext cx="12145785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О, нет! Ты оставил(а) их 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на диване, они провалились между подушками и Лена не смогла их найти.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Понедельник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Полож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ить в кошелек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702028" y="4676140"/>
            <a:ext cx="12145785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Отлич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но! Деньги Лены надежно сохранены в кошельке.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Понедельник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90385" y="4316405"/>
            <a:ext cx="2184968" cy="2184968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296166" y="4220147"/>
            <a:ext cx="4812509" cy="4701120"/>
            <a:chOff x="0" y="0"/>
            <a:chExt cx="4828540" cy="4716780"/>
          </a:xfrm>
        </p:grpSpPr>
        <p:sp>
          <p:nvSpPr>
            <p:cNvPr name="Freeform 4" id="4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3"/>
              <a:stretch>
                <a:fillRect l="22" r="-66" t="-18253" b="-18298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Вторник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2087733"/>
            <a:ext cx="6640228" cy="1940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9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Лена приготовила слайм из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 шампуня и продала несколько штук своим друзьям на школьной ярмарке. Заработала 300 рублей.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372399" y="2097258"/>
            <a:ext cx="7700500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Что Лен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е делать с деньгами?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372399" y="6103347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Положить в карман джинсов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372399" y="4922373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Положить в школьную сумку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72399" y="3387880"/>
            <a:ext cx="7700500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Оставить деньги на столе со слаймами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Оставить деньги на столе со слаймами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425317" y="4287830"/>
            <a:ext cx="11219941" cy="1838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 нет! Почти все деньги проп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али! Стоит быть внимательным к своим деньгам, мало ли что… Сейчас, кажется, кто-то прошел мимо и своим плюшевой мишкой случайно смел их со стола. На столе осталось только 100 рублей.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Вторник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Положить в школьную сумку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Хорош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ий выбор! Теперь они точно не потеряются!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Вторник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90385" y="4316405"/>
            <a:ext cx="2184968" cy="218496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Положить в карман джинсов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425317" y="4287830"/>
            <a:ext cx="11219941" cy="1838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Ура, ты донес деньги до дом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а. Но тут старшая сестра Лены решила постирать все вещи, в том числе и джинсы, а карманы не проверила… Вместо купюр остались только клочки бумаги.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Вторник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296166" y="4220147"/>
            <a:ext cx="4812509" cy="4701120"/>
            <a:chOff x="0" y="0"/>
            <a:chExt cx="4828540" cy="4716780"/>
          </a:xfrm>
        </p:grpSpPr>
        <p:sp>
          <p:nvSpPr>
            <p:cNvPr name="Freeform 4" id="4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3"/>
              <a:stretch>
                <a:fillRect l="-23212" r="-23301" t="26" b="-17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Среда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2087733"/>
            <a:ext cx="6640228" cy="1940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9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Лена провела мастер-класс для родителей, как готовить слаймы из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 шампуня. Мама отдала Лене честно заработанные 400 рублей.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372399" y="2097258"/>
            <a:ext cx="7700500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Что Лен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е делать с деньгами?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372399" y="6103347"/>
            <a:ext cx="7700500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Оставить их на кухне, где проходил мастер-класс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372399" y="4922373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Оставить их на кровати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72399" y="3387880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Положить деньги в копилку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Положить деньги в копилку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Ур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а, деньги в целости и сохранности!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Среда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90385" y="4316405"/>
            <a:ext cx="2184968" cy="218496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Оставить их на кровати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Лена полож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ила их на кровать, а потом просто забыла о них, и они потерялись в пододеяльнике.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Среда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2957" y="1734607"/>
            <a:ext cx="16230600" cy="7523693"/>
            <a:chOff x="0" y="0"/>
            <a:chExt cx="21640800" cy="10031591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2568052" cy="10031591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9072748" y="0"/>
              <a:ext cx="12568052" cy="10031591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3737031" y="4320852"/>
            <a:ext cx="11756281" cy="2113605"/>
            <a:chOff x="0" y="0"/>
            <a:chExt cx="15675042" cy="2818140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19050"/>
              <a:ext cx="15675042" cy="202953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46"/>
                </a:lnSpc>
              </a:pPr>
              <a:r>
                <a:rPr lang="en-US" sz="4997">
                  <a:solidFill>
                    <a:srgbClr val="009146"/>
                  </a:solidFill>
                  <a:latin typeface="Fedra Sans Pro 2"/>
                </a:rPr>
                <a:t>Что такое карманные деньги?</a:t>
              </a:r>
            </a:p>
            <a:p>
              <a:pPr>
                <a:lnSpc>
                  <a:spcPts val="5946"/>
                </a:lnSpc>
              </a:pPr>
              <a:r>
                <a:rPr lang="en-US" sz="4997">
                  <a:solidFill>
                    <a:srgbClr val="009146"/>
                  </a:solidFill>
                  <a:latin typeface="Fedra Sans Pro 2"/>
                </a:rPr>
                <a:t>Какие у вас есть идеи?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2278031"/>
              <a:ext cx="14456823" cy="45287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750"/>
                </a:lnSpc>
              </a:pP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863374" y="644391"/>
            <a:ext cx="2181186" cy="243337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Оставить их на кухне, где проходил мастер-класс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425317" y="4287830"/>
            <a:ext cx="11219941" cy="1838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Лена оставила их на кухне, но потом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 кот так носился по квартире, что смел их со стола и они куда-то потерялись. На самом деле, они под холодильником, но Лена деньги так и не нашла.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Среда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2087733"/>
            <a:ext cx="6640228" cy="3398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9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Лена откладывала со школьных завтраков всю неделю по 40 рублей каждый день. К четвергу у нее уже накопилось 160 рублей. Но Лене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 ужасно захотелось потратить на лотерейный билет. Ведь в лотерею можно выиграть деньги! 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512197" y="6579914"/>
            <a:ext cx="3301014" cy="3049312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Четверг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372399" y="2097258"/>
            <a:ext cx="7700500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Что Лен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е делать с деньгами?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372399" y="6741151"/>
            <a:ext cx="7700500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Лена, ну какая лотерея! Положи деньги в копилку.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372399" y="5114925"/>
            <a:ext cx="7700500" cy="13817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Лена, ты что, не стоит покупать лотерею! Лучше спрячь деньги в книжку!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372399" y="3387880"/>
            <a:ext cx="7700500" cy="13817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Купить тот самый лотерейный билет на накопленные 160 рублей. А вдруг выиграю!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10179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Купить тот самый лотерейный билет на накопленные 160 рублей. А вдруг выиграю!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а купила билет в лотерею, а он не выиграл. Вот незадача! Или неудача....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Четверг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Лена, ты что, не стоит покупать лотерею! Лучше спрячь деньги в книжку!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Лена т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ак и сделала, спрятала деньги в «Гарри Поттера», а потом забыла про них и сдала книжку в библиотеку.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Четверг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Лена, ну какая лотерея! Положи деньги в копилку.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Отлич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ный выбор! Лена удачно сохранила 160 рублей.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Четверг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90385" y="4316405"/>
            <a:ext cx="2184968" cy="218496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372399" y="5114925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Положить деньги в карман.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9372399" y="3861089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Оставить деньги среди подарков.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2087733"/>
            <a:ext cx="6640228" cy="1454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9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У Лены день рождения! Друзья и родственники Лены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 подарили ей 5000 рублей.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0972800" y="0"/>
            <a:ext cx="7315200" cy="987552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580962" y="6459966"/>
            <a:ext cx="2844356" cy="41148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9372399" y="6247367"/>
            <a:ext cx="7700500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Попросить папу открыть банковскую карту и перевести деньги на карту.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Пятница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72399" y="2097258"/>
            <a:ext cx="7700500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Что Лен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е делать с деньгами?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Оставить деньги среди подарков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Ой,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 после празднования деньги потерялись! Наверно, их выбросили вместе с подарочной упаковкой.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Пятница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Положить деньги в карман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В 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кармане дырка! 5000 рублей как сквозь землю провалились.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Пятница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Попросить папу открыть банковскую карту и перевести деньги на карту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Хороши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й выбор, в банке еще и специальную карту открыли, с выгодными условиями для подростков.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679323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Пятница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90385" y="4316405"/>
            <a:ext cx="2184968" cy="2184968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9628" r="0" b="0"/>
          <a:stretch>
            <a:fillRect/>
          </a:stretch>
        </p:blipFill>
        <p:spPr>
          <a:xfrm flipH="false" flipV="false" rot="0">
            <a:off x="3541302" y="1028700"/>
            <a:ext cx="12081812" cy="775063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910604" y="1870137"/>
            <a:ext cx="4466793" cy="70449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38555" r="0" b="37313"/>
          <a:stretch>
            <a:fillRect/>
          </a:stretch>
        </p:blipFill>
        <p:spPr>
          <a:xfrm flipH="false" flipV="false" rot="0">
            <a:off x="5886885" y="6477237"/>
            <a:ext cx="7390646" cy="1524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5599144" y="3443374"/>
            <a:ext cx="7637017" cy="2095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5000">
                <a:solidFill>
                  <a:srgbClr val="FFFFFF"/>
                </a:solidFill>
                <a:latin typeface="Fedra Sans Pro 1"/>
              </a:rPr>
              <a:t>Сколько денег накопила Лена в конце недели?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2529103" y="2574631"/>
            <a:ext cx="2024398" cy="543462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4016809" y="555331"/>
            <a:ext cx="201930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031869" y="1484356"/>
            <a:ext cx="14224261" cy="121552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9648815" y="3274270"/>
            <a:ext cx="1392832" cy="143995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2205506" y="3238106"/>
            <a:ext cx="1392832" cy="143995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270" t="0" r="0" b="74471"/>
          <a:stretch>
            <a:fillRect/>
          </a:stretch>
        </p:blipFill>
        <p:spPr>
          <a:xfrm flipH="false" flipV="false" rot="0">
            <a:off x="667268" y="9688637"/>
            <a:ext cx="16999589" cy="886129"/>
          </a:xfrm>
          <a:prstGeom prst="rect">
            <a:avLst/>
          </a:prstGeom>
        </p:spPr>
      </p:pic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3186139" y="4811077"/>
            <a:ext cx="4356099" cy="4255274"/>
            <a:chOff x="0" y="0"/>
            <a:chExt cx="4828540" cy="4716780"/>
          </a:xfrm>
        </p:grpSpPr>
        <p:sp>
          <p:nvSpPr>
            <p:cNvPr name="Freeform 7" id="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5"/>
              <a:stretch>
                <a:fillRect l="-23465" r="-23554" t="26" b="-17"/>
              </a:stretch>
            </a:blipFill>
          </p:spPr>
        </p:sp>
      </p:grp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10778353" y="4811077"/>
            <a:ext cx="4356099" cy="4255274"/>
            <a:chOff x="0" y="0"/>
            <a:chExt cx="4828540" cy="4716780"/>
          </a:xfrm>
        </p:grpSpPr>
        <p:sp>
          <p:nvSpPr>
            <p:cNvPr name="Freeform 9" id="9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6"/>
              <a:stretch>
                <a:fillRect l="22" r="-66" t="-26836" b="-26880"/>
              </a:stretch>
            </a:blip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497133" y="1614385"/>
            <a:ext cx="9339858" cy="2490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sz="5000">
                <a:solidFill>
                  <a:srgbClr val="4A4A4B"/>
                </a:solidFill>
                <a:latin typeface="Fedra Sans Pro 2"/>
              </a:rPr>
              <a:t>Что такое карманные деньги?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912469" y="3379324"/>
            <a:ext cx="830066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2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508505" y="3343160"/>
            <a:ext cx="672535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1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790331" y="3502790"/>
            <a:ext cx="6373174" cy="1021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Деньги, которые                                                 </a:t>
            </a:r>
          </a:p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лежат в кармане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293682" y="3503851"/>
            <a:ext cx="6373174" cy="1021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Деньги, необходимые </a:t>
            </a:r>
          </a:p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для ежедневных расходов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-263459" y="9463769"/>
            <a:ext cx="14330923" cy="966977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2087733"/>
            <a:ext cx="6640228" cy="2426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9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Когда Лена ходила с мамой в магазин, то обратила внимание, ее любимая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 шоколадка теперь стоит не 24, а 25 рублей. А вдруг инфляция? 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926948" y="5832457"/>
            <a:ext cx="4188092" cy="41148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9372399" y="5114925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Нет, положу только половину денег.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372399" y="3861089"/>
            <a:ext cx="7700500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Да, положу все накопленные деньги на вклад.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372399" y="6247367"/>
            <a:ext cx="7700500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0" indent="-313055" lvl="1">
              <a:lnSpc>
                <a:spcPts val="3625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Какой вклад? Что это такое?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916107"/>
            <a:ext cx="7369316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После дня рождения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372399" y="2097258"/>
            <a:ext cx="7700500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По</a:t>
            </a:r>
            <a:r>
              <a:rPr lang="en-US" sz="3200">
                <a:solidFill>
                  <a:srgbClr val="FFB43C"/>
                </a:solidFill>
                <a:latin typeface="Fedra Sans Pro 2"/>
              </a:rPr>
              <a:t>ложить деньги на вклад?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Да, положу все накопленные деньги на вклад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2386090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Ура,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 в банке еще и вклад открыли с ежемесячными процентами, через полгода у Лены денег станет больше на 10%!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8706647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После дня рождения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90385" y="4316405"/>
            <a:ext cx="2184968" cy="218496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Нет, положу только половину денег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2386090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Хорош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ее решение, половина накоплений Лены станет больше на 10% через полгода.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8706647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После дня рождения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490385" y="4316405"/>
            <a:ext cx="2184968" cy="218496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" t="0" r="20091" b="73545"/>
          <a:stretch>
            <a:fillRect/>
          </a:stretch>
        </p:blipFill>
        <p:spPr>
          <a:xfrm flipH="false" flipV="false" rot="0">
            <a:off x="4118871" y="9607789"/>
            <a:ext cx="14330923" cy="966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806568" y="7640076"/>
            <a:ext cx="2004840" cy="60509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28700" y="2366503"/>
            <a:ext cx="16485735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200">
                <a:solidFill>
                  <a:srgbClr val="FFB43C"/>
                </a:solidFill>
                <a:latin typeface="Fedra Sans Pro 2"/>
              </a:rPr>
              <a:t>Какой вклад? Что это такое?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425317" y="4287830"/>
            <a:ext cx="11219941" cy="92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 нет, это действительно был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а инфляция. Велосипед стоит дороже на 300 рублей. А вклад мог бы помочь накопить еще.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16107"/>
            <a:ext cx="845975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После дня рождения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3766006" y="8411012"/>
            <a:ext cx="3758505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Fedra Sans Pro 2"/>
              </a:rPr>
              <a:t>следующий вопрос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387513" y="4445942"/>
            <a:ext cx="1823699" cy="1823699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9628" r="0" b="0"/>
          <a:stretch>
            <a:fillRect/>
          </a:stretch>
        </p:blipFill>
        <p:spPr>
          <a:xfrm flipH="false" flipV="false" rot="0">
            <a:off x="3541302" y="1028700"/>
            <a:ext cx="12081812" cy="775063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910604" y="1870137"/>
            <a:ext cx="4466793" cy="70449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38555" r="0" b="37313"/>
          <a:stretch>
            <a:fillRect/>
          </a:stretch>
        </p:blipFill>
        <p:spPr>
          <a:xfrm flipH="false" flipV="false" rot="0">
            <a:off x="5886885" y="6477237"/>
            <a:ext cx="7390646" cy="1524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5599144" y="3786274"/>
            <a:ext cx="7637017" cy="1409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5000">
                <a:solidFill>
                  <a:srgbClr val="FFFFFF"/>
                </a:solidFill>
                <a:latin typeface="Fedra Sans Pro 1"/>
              </a:rPr>
              <a:t>Подсчитайте, хватило ли Лене на велосипед?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2529103" y="2574631"/>
            <a:ext cx="2024398" cy="543462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4016809" y="555331"/>
            <a:ext cx="201930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2800499" y="5328532"/>
            <a:ext cx="5487501" cy="38911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4017" t="0" r="12717" b="73586"/>
          <a:stretch>
            <a:fillRect/>
          </a:stretch>
        </p:blipFill>
        <p:spPr>
          <a:xfrm flipH="false" flipV="false" rot="0">
            <a:off x="-161794" y="9305925"/>
            <a:ext cx="18594668" cy="120116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73586"/>
          <a:stretch>
            <a:fillRect/>
          </a:stretch>
        </p:blipFill>
        <p:spPr>
          <a:xfrm flipH="false" flipV="false" rot="0">
            <a:off x="-1059021" y="-172462"/>
            <a:ext cx="22332040" cy="1201162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9144000" y="2612613"/>
            <a:ext cx="7627955" cy="2715919"/>
            <a:chOff x="0" y="0"/>
            <a:chExt cx="10170606" cy="3621226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318953"/>
              <a:ext cx="10170606" cy="283739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500"/>
                </a:lnSpc>
              </a:pPr>
              <a:r>
                <a:rPr lang="en-US" sz="5000">
                  <a:solidFill>
                    <a:srgbClr val="FFFFFF"/>
                  </a:solidFill>
                  <a:latin typeface="Fedra Sans Pro 1"/>
                </a:rPr>
                <a:t>Как еще можно потратить </a:t>
              </a:r>
            </a:p>
            <a:p>
              <a:pPr>
                <a:lnSpc>
                  <a:spcPts val="5500"/>
                </a:lnSpc>
              </a:pPr>
              <a:r>
                <a:rPr lang="en-US" sz="5000">
                  <a:solidFill>
                    <a:srgbClr val="FFFFFF"/>
                  </a:solidFill>
                  <a:latin typeface="Fedra Sans Pro 1"/>
                </a:rPr>
                <a:t>карманные деньги? 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3455127"/>
              <a:ext cx="10170606" cy="45448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844"/>
                </a:lnSpc>
                <a:spcBef>
                  <a:spcPct val="0"/>
                </a:spcBef>
              </a:pP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685290" y="2653913"/>
            <a:ext cx="1982676" cy="2285505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6843068" y="4952392"/>
            <a:ext cx="1357884" cy="2057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3006297" y="5981092"/>
            <a:ext cx="1603836" cy="1599827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8"/>
          <a:srcRect l="0" t="0" r="0" b="0"/>
          <a:stretch>
            <a:fillRect/>
          </a:stretch>
        </p:blipFill>
        <p:spPr>
          <a:xfrm flipH="false" flipV="false" rot="0">
            <a:off x="4610134" y="3970572"/>
            <a:ext cx="1871134" cy="1740155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9144000" y="5694072"/>
            <a:ext cx="7627955" cy="507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FFFFFF"/>
                </a:solidFill>
                <a:latin typeface="Fedra Sans Pro 1"/>
              </a:rPr>
              <a:t>Конечно, на развлечения!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32315" t="0" r="26868" b="0"/>
          <a:stretch>
            <a:fillRect/>
          </a:stretch>
        </p:blipFill>
        <p:spPr>
          <a:xfrm flipH="false" flipV="false" rot="0">
            <a:off x="7736442" y="1954481"/>
            <a:ext cx="7326528" cy="153394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32315" t="0" r="26868" b="0"/>
          <a:stretch>
            <a:fillRect/>
          </a:stretch>
        </p:blipFill>
        <p:spPr>
          <a:xfrm flipH="false" flipV="false" rot="0">
            <a:off x="7736442" y="3307248"/>
            <a:ext cx="9313308" cy="194991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2806" t="0" r="2631" b="58484"/>
          <a:stretch>
            <a:fillRect/>
          </a:stretch>
        </p:blipFill>
        <p:spPr>
          <a:xfrm flipH="false" flipV="false" rot="0">
            <a:off x="-26437" y="8881271"/>
            <a:ext cx="18374713" cy="1642735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1878366" y="2566217"/>
            <a:ext cx="4419240" cy="9803912"/>
            <a:chOff x="0" y="0"/>
            <a:chExt cx="5892320" cy="13071882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5892320" cy="8977218"/>
            </a:xfrm>
            <a:prstGeom prst="rect">
              <a:avLst/>
            </a:prstGeom>
          </p:spPr>
        </p:pic>
        <p:grpSp>
          <p:nvGrpSpPr>
            <p:cNvPr name="Group 7" id="7"/>
            <p:cNvGrpSpPr/>
            <p:nvPr/>
          </p:nvGrpSpPr>
          <p:grpSpPr>
            <a:xfrm rot="0">
              <a:off x="0" y="5528082"/>
              <a:ext cx="5892320" cy="7543800"/>
              <a:chOff x="0" y="0"/>
              <a:chExt cx="1494903" cy="1913890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0" y="0"/>
                <a:ext cx="1494903" cy="1913890"/>
              </a:xfrm>
              <a:custGeom>
                <a:avLst/>
                <a:gdLst/>
                <a:ahLst/>
                <a:cxnLst/>
                <a:rect r="r" b="b" t="t" l="l"/>
                <a:pathLst>
                  <a:path h="1913890" w="1494903">
                    <a:moveTo>
                      <a:pt x="0" y="0"/>
                    </a:moveTo>
                    <a:lnTo>
                      <a:pt x="1494903" y="0"/>
                    </a:lnTo>
                    <a:lnTo>
                      <a:pt x="1494903" y="1913890"/>
                    </a:lnTo>
                    <a:lnTo>
                      <a:pt x="0" y="191389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-1035351" y="5340680"/>
            <a:ext cx="5866335" cy="5354364"/>
          </a:xfrm>
          <a:prstGeom prst="rect">
            <a:avLst/>
          </a:prstGeom>
        </p:spPr>
      </p:pic>
      <p:grpSp>
        <p:nvGrpSpPr>
          <p:cNvPr name="Group 10" id="10"/>
          <p:cNvGrpSpPr/>
          <p:nvPr/>
        </p:nvGrpSpPr>
        <p:grpSpPr>
          <a:xfrm rot="0">
            <a:off x="7955288" y="2222912"/>
            <a:ext cx="8875615" cy="3541807"/>
            <a:chOff x="0" y="0"/>
            <a:chExt cx="11834154" cy="4722410"/>
          </a:xfrm>
        </p:grpSpPr>
        <p:sp>
          <p:nvSpPr>
            <p:cNvPr name="TextBox 11" id="11"/>
            <p:cNvSpPr txBox="true"/>
            <p:nvPr/>
          </p:nvSpPr>
          <p:spPr>
            <a:xfrm rot="0">
              <a:off x="0" y="85725"/>
              <a:ext cx="11834154" cy="34025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en-US" sz="5000">
                  <a:solidFill>
                    <a:srgbClr val="FFFFFF"/>
                  </a:solidFill>
                  <a:latin typeface="Fedra Sans Pro 1"/>
                </a:rPr>
                <a:t>Игра</a:t>
              </a:r>
            </a:p>
            <a:p>
              <a:pPr>
                <a:lnSpc>
                  <a:spcPts val="4900"/>
                </a:lnSpc>
              </a:pPr>
              <a:r>
                <a:rPr lang="en-US" sz="5000">
                  <a:solidFill>
                    <a:srgbClr val="FFFFFF"/>
                  </a:solidFill>
                  <a:latin typeface="Fedra Sans Pro 1"/>
                </a:rPr>
                <a:t> </a:t>
              </a:r>
            </a:p>
            <a:p>
              <a:pPr>
                <a:lnSpc>
                  <a:spcPts val="4900"/>
                </a:lnSpc>
              </a:pPr>
            </a:p>
            <a:p>
              <a:pPr>
                <a:lnSpc>
                  <a:spcPts val="4900"/>
                </a:lnSpc>
              </a:pPr>
              <a:r>
                <a:rPr lang="en-US" sz="5000">
                  <a:solidFill>
                    <a:srgbClr val="FFFFFF"/>
                  </a:solidFill>
                  <a:latin typeface="Fedra Sans Pro 1"/>
                </a:rPr>
                <a:t>"Забавы и развлечения"</a:t>
              </a:r>
            </a:p>
          </p:txBody>
        </p:sp>
        <p:sp>
          <p:nvSpPr>
            <p:cNvPr name="TextBox 12" id="12"/>
            <p:cNvSpPr txBox="true"/>
            <p:nvPr/>
          </p:nvSpPr>
          <p:spPr>
            <a:xfrm rot="0">
              <a:off x="0" y="4300084"/>
              <a:ext cx="9929763" cy="4625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897"/>
                </a:lnSpc>
                <a:spcBef>
                  <a:spcPct val="0"/>
                </a:spcBef>
              </a:pPr>
            </a:p>
          </p:txBody>
        </p:sp>
      </p:grpSp>
      <p:pic>
        <p:nvPicPr>
          <p:cNvPr name="Picture 13" id="13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601701" y="1028700"/>
            <a:ext cx="2141849" cy="1947136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601701" y="3492156"/>
            <a:ext cx="899339" cy="1003319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216125" y="2463427"/>
            <a:ext cx="16308386" cy="2296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Пока в руках тикающая “бомба” нужно назвать по очереди платное-бесплатное развлечение. Назвал платное и беспл</a:t>
            </a:r>
            <a:r>
              <a:rPr lang="en-US" sz="2900" u="none">
                <a:solidFill>
                  <a:srgbClr val="4A4A4B"/>
                </a:solidFill>
                <a:latin typeface="Fedra Sans Pro 2"/>
              </a:rPr>
              <a:t>атное развлечение-передал соседу. </a:t>
            </a:r>
          </a:p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 u="none">
                <a:solidFill>
                  <a:srgbClr val="4A4A4B"/>
                </a:solidFill>
                <a:latin typeface="Fedra Sans Pro 2"/>
              </a:rPr>
              <a:t>Например, бесплатно можно позагорать на речке летом, погулять в парке. </a:t>
            </a:r>
          </a:p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 u="none">
                <a:solidFill>
                  <a:srgbClr val="4A4A4B"/>
                </a:solidFill>
                <a:latin typeface="Fedra Sans Pro 2"/>
              </a:rPr>
              <a:t>А вот поход в кино или в аквапарк доступны только за деньги.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4141727" y="5277803"/>
            <a:ext cx="2233700" cy="340373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1436891" y="5277803"/>
            <a:ext cx="3418328" cy="368304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916107"/>
            <a:ext cx="8459755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50"/>
              </a:lnSpc>
              <a:spcBef>
                <a:spcPct val="0"/>
              </a:spcBef>
            </a:pPr>
            <a:r>
              <a:rPr lang="en-US" sz="5000">
                <a:solidFill>
                  <a:srgbClr val="28A04D"/>
                </a:solidFill>
                <a:latin typeface="Fedra Sans Pro 1"/>
              </a:rPr>
              <a:t>Правила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139238" y="4961572"/>
            <a:ext cx="9525" cy="316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1238305" y="8821193"/>
            <a:ext cx="3815499" cy="1001569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9488455" y="9009557"/>
            <a:ext cx="7315200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Fedra Sans Pro 1"/>
              </a:rPr>
              <a:t>Платно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3645189" y="8821193"/>
            <a:ext cx="3815499" cy="1001569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1895338" y="9009557"/>
            <a:ext cx="7315200" cy="548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Fedra Sans Pro 1"/>
              </a:rPr>
              <a:t>Бесплатно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2957" y="1734607"/>
            <a:ext cx="16230600" cy="7523693"/>
            <a:chOff x="0" y="0"/>
            <a:chExt cx="21640800" cy="10031591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2568052" cy="10031591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9072748" y="0"/>
              <a:ext cx="12568052" cy="10031591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1761896" y="3497879"/>
            <a:ext cx="11756281" cy="2250356"/>
            <a:chOff x="0" y="0"/>
            <a:chExt cx="15675042" cy="300047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19050"/>
              <a:ext cx="15675042" cy="202953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46"/>
                </a:lnSpc>
              </a:pPr>
              <a:r>
                <a:rPr lang="en-US" sz="4997">
                  <a:solidFill>
                    <a:srgbClr val="009146"/>
                  </a:solidFill>
                  <a:latin typeface="Fedra Sans Pro 2"/>
                </a:rPr>
                <a:t>Итак, зачем все-таки нужны карманные деньги?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2258981"/>
              <a:ext cx="14456823" cy="65426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0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761896" y="5681560"/>
            <a:ext cx="11756281" cy="1536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FFB43C"/>
                </a:solidFill>
                <a:latin typeface="Fedra Sans Pro 2"/>
              </a:rPr>
              <a:t>Карманные деньги - эт</a:t>
            </a:r>
            <a:r>
              <a:rPr lang="en-US" sz="2900">
                <a:solidFill>
                  <a:srgbClr val="FFB43C"/>
                </a:solidFill>
                <a:latin typeface="Fedra Sans Pro 2"/>
              </a:rPr>
              <a:t>о хороший ресурс, с помощью которого можно исполнять свои желания. Главное - грамотно его использовать.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5672527" y="2565657"/>
            <a:ext cx="276206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2957" y="1734607"/>
            <a:ext cx="16230600" cy="7523693"/>
            <a:chOff x="0" y="0"/>
            <a:chExt cx="21640800" cy="10031591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2568052" cy="10031591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9072748" y="0"/>
              <a:ext cx="12568052" cy="10031591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1542089" y="2420822"/>
            <a:ext cx="11756281" cy="1499596"/>
            <a:chOff x="0" y="0"/>
            <a:chExt cx="15675042" cy="1999461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19050"/>
              <a:ext cx="15675042" cy="10285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46"/>
                </a:lnSpc>
              </a:pPr>
              <a:r>
                <a:rPr lang="en-US" sz="4997">
                  <a:solidFill>
                    <a:srgbClr val="009146"/>
                  </a:solidFill>
                  <a:latin typeface="Fedra Sans Pro 2"/>
                </a:rPr>
                <a:t>Блиц-опрос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1257967"/>
              <a:ext cx="14456823" cy="65426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0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42089" y="3611209"/>
            <a:ext cx="11756281" cy="41078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26110" indent="-313055" lvl="1">
              <a:lnSpc>
                <a:spcPts val="4059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Что такое карманные деньги?</a:t>
            </a:r>
          </a:p>
          <a:p>
            <a:pPr marL="626110" indent="-313055" lvl="1">
              <a:lnSpc>
                <a:spcPts val="4059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Чт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о такое сбережения и зачем они нужны? </a:t>
            </a:r>
          </a:p>
          <a:p>
            <a:pPr marL="626110" indent="-313055" lvl="1">
              <a:lnSpc>
                <a:spcPts val="4059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Что такое личный финансовый план? </a:t>
            </a:r>
          </a:p>
          <a:p>
            <a:pPr marL="626110" indent="-313055" lvl="1">
              <a:lnSpc>
                <a:spcPts val="4059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Как составить личный финансовый план? </a:t>
            </a:r>
          </a:p>
          <a:p>
            <a:pPr marL="626110" indent="-313055" lvl="1">
              <a:lnSpc>
                <a:spcPts val="4059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Как накопить на желаемую покупку быстрее?</a:t>
            </a:r>
          </a:p>
          <a:p>
            <a:pPr marL="626110" indent="-313055" lvl="1">
              <a:lnSpc>
                <a:spcPts val="4059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Что такое инфляция? </a:t>
            </a:r>
          </a:p>
          <a:p>
            <a:pPr marL="626110" indent="-313055" lvl="1">
              <a:lnSpc>
                <a:spcPts val="4059"/>
              </a:lnSpc>
              <a:buFont typeface="Arial"/>
              <a:buChar char="•"/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Как мы можем бороться с негативным влиянием инфляции на наши сбережения?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0827727" y="6848856"/>
            <a:ext cx="7315200" cy="34381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031869" y="1484356"/>
            <a:ext cx="14224261" cy="121552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9648815" y="3274270"/>
            <a:ext cx="1392832" cy="143995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270" t="0" r="0" b="74471"/>
          <a:stretch>
            <a:fillRect/>
          </a:stretch>
        </p:blipFill>
        <p:spPr>
          <a:xfrm flipH="false" flipV="false" rot="0">
            <a:off x="667268" y="9688637"/>
            <a:ext cx="16999589" cy="886129"/>
          </a:xfrm>
          <a:prstGeom prst="rect">
            <a:avLst/>
          </a:prstGeom>
        </p:spPr>
      </p:pic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3186139" y="4811077"/>
            <a:ext cx="4356099" cy="4255274"/>
            <a:chOff x="0" y="0"/>
            <a:chExt cx="4828540" cy="4716780"/>
          </a:xfrm>
        </p:grpSpPr>
        <p:sp>
          <p:nvSpPr>
            <p:cNvPr name="Freeform 6" id="6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r="r" b="b" t="t" l="l"/>
              <a:pathLst>
                <a:path h="4726940" w="483362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5"/>
              <a:stretch>
                <a:fillRect l="-23465" r="-23554" t="26" b="-17"/>
              </a:stretch>
            </a:blipFill>
          </p:spPr>
        </p:sp>
      </p:grpSp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3209842" y="4714228"/>
            <a:ext cx="4308691" cy="41148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4497133" y="1614385"/>
            <a:ext cx="9339858" cy="2490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sz="5000">
                <a:solidFill>
                  <a:srgbClr val="003C0F"/>
                </a:solidFill>
                <a:latin typeface="Fedra Sans Pro 2"/>
              </a:rPr>
              <a:t>Что такое карманные деньги?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912469" y="3379324"/>
            <a:ext cx="830066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2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912469" y="5584125"/>
            <a:ext cx="6989415" cy="2050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Они тоже могут лежать в кармане. </a:t>
            </a:r>
          </a:p>
          <a:p>
            <a:pPr>
              <a:lnSpc>
                <a:spcPts val="4059"/>
              </a:lnSpc>
              <a:spcBef>
                <a:spcPct val="0"/>
              </a:spcBef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Но в кармане, как мы знаем, может всякое заваляться - фантики, ключи… Они же не все карманные, верно?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2205506" y="3238106"/>
            <a:ext cx="1392832" cy="1439958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2508505" y="3343160"/>
            <a:ext cx="672535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1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790331" y="3502790"/>
            <a:ext cx="6373174" cy="1021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Деньги, которые                                                 </a:t>
            </a:r>
          </a:p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лежат в кармане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293682" y="3503851"/>
            <a:ext cx="6373174" cy="1021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Деньги, необходимые </a:t>
            </a:r>
          </a:p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для ежедневных расходов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32315" t="0" r="26868" b="0"/>
          <a:stretch>
            <a:fillRect/>
          </a:stretch>
        </p:blipFill>
        <p:spPr>
          <a:xfrm flipH="false" flipV="false" rot="0">
            <a:off x="5604307" y="4495475"/>
            <a:ext cx="7326528" cy="153394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2806" t="0" r="2631" b="58484"/>
          <a:stretch>
            <a:fillRect/>
          </a:stretch>
        </p:blipFill>
        <p:spPr>
          <a:xfrm flipH="false" flipV="false" rot="0">
            <a:off x="-26437" y="8881271"/>
            <a:ext cx="18374713" cy="1642735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5823154" y="4763907"/>
            <a:ext cx="8875615" cy="1684432"/>
            <a:chOff x="0" y="0"/>
            <a:chExt cx="11834154" cy="2245910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85725"/>
              <a:ext cx="11834154" cy="9260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en-US" sz="5000">
                  <a:solidFill>
                    <a:srgbClr val="FFFFFF"/>
                  </a:solidFill>
                  <a:latin typeface="Fedra Sans Pro 1"/>
                </a:rPr>
                <a:t>До новых встреч!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1823584"/>
              <a:ext cx="9929763" cy="4625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897"/>
                </a:lnSpc>
                <a:spcBef>
                  <a:spcPct val="0"/>
                </a:spcBef>
              </a:pPr>
            </a:p>
          </p:txBody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2957" y="1734607"/>
            <a:ext cx="16230600" cy="7523693"/>
            <a:chOff x="0" y="0"/>
            <a:chExt cx="21640800" cy="10031591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2568052" cy="10031591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9072748" y="0"/>
              <a:ext cx="12568052" cy="10031591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3737031" y="4320852"/>
            <a:ext cx="11756281" cy="2113605"/>
            <a:chOff x="0" y="0"/>
            <a:chExt cx="15675042" cy="2818140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19050"/>
              <a:ext cx="15675042" cy="202953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46"/>
                </a:lnSpc>
              </a:pPr>
              <a:r>
                <a:rPr lang="en-US" sz="4997">
                  <a:solidFill>
                    <a:srgbClr val="009146"/>
                  </a:solidFill>
                  <a:latin typeface="Fedra Sans Pro 2"/>
                </a:rPr>
                <a:t>Откуда берутся карманные деньги?</a:t>
              </a:r>
            </a:p>
            <a:p>
              <a:pPr>
                <a:lnSpc>
                  <a:spcPts val="5946"/>
                </a:lnSpc>
              </a:pPr>
              <a:r>
                <a:rPr lang="en-US" sz="4997">
                  <a:solidFill>
                    <a:srgbClr val="009146"/>
                  </a:solidFill>
                  <a:latin typeface="Fedra Sans Pro 2"/>
                </a:rPr>
                <a:t>Какие у вас есть идеи?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2278031"/>
              <a:ext cx="14456823" cy="45287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750"/>
                </a:lnSpc>
              </a:pP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863374" y="644391"/>
            <a:ext cx="2181186" cy="24333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031869" y="1484356"/>
            <a:ext cx="14224261" cy="121552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67268" y="6601256"/>
            <a:ext cx="1392832" cy="143995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67268" y="3236944"/>
            <a:ext cx="1392832" cy="143995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270" t="0" r="0" b="74471"/>
          <a:stretch>
            <a:fillRect/>
          </a:stretch>
        </p:blipFill>
        <p:spPr>
          <a:xfrm flipH="false" flipV="false" rot="0">
            <a:off x="667268" y="9688637"/>
            <a:ext cx="16999589" cy="886129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5145836" y="702860"/>
            <a:ext cx="8100429" cy="1758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sz="5000">
                <a:solidFill>
                  <a:srgbClr val="FFB43C"/>
                </a:solidFill>
                <a:latin typeface="Fedra Sans Pro 2"/>
              </a:rPr>
              <a:t>Откуда берутся карманные деньги?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67268" y="4925024"/>
            <a:ext cx="1392832" cy="1439958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9167062" y="5645003"/>
            <a:ext cx="1392832" cy="1439958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67268" y="8460444"/>
            <a:ext cx="1392832" cy="143995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rcRect l="270" t="0" r="0" b="74471"/>
          <a:stretch>
            <a:fillRect/>
          </a:stretch>
        </p:blipFill>
        <p:spPr>
          <a:xfrm flipH="false" flipV="false" rot="0">
            <a:off x="8202800" y="9688637"/>
            <a:ext cx="16999589" cy="886129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9224212" y="3496077"/>
            <a:ext cx="1216486" cy="1257646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9224212" y="7829448"/>
            <a:ext cx="1392832" cy="1439958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-1119005">
            <a:off x="208270" y="-105597"/>
            <a:ext cx="2869062" cy="2410012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970266" y="3341998"/>
            <a:ext cx="672535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285564" y="3369141"/>
            <a:ext cx="5225054" cy="1021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На проезд и другие расходы дают родители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285564" y="8702918"/>
            <a:ext cx="6373174" cy="507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Помощь друзьям и знакомым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285564" y="5167498"/>
            <a:ext cx="5225054" cy="507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Официальная подработка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285564" y="6807566"/>
            <a:ext cx="5225054" cy="507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Подарки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815921" y="3495019"/>
            <a:ext cx="6373174" cy="1021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Продажа ненужных вещей </a:t>
            </a:r>
          </a:p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в интернете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815921" y="5691762"/>
            <a:ext cx="6373174" cy="1021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Продажа товаров собственного производства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815921" y="8035758"/>
            <a:ext cx="6373174" cy="507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4A4A4B"/>
                </a:solidFill>
                <a:latin typeface="Fedra Sans Pro 2"/>
              </a:rPr>
              <a:t>Банковский процент со вклада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930922" y="5030078"/>
            <a:ext cx="830066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2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970266" y="6670146"/>
            <a:ext cx="830066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3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970266" y="8565499"/>
            <a:ext cx="672535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4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9454485" y="3579266"/>
            <a:ext cx="724972" cy="1021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44"/>
              </a:lnSpc>
              <a:spcBef>
                <a:spcPct val="0"/>
              </a:spcBef>
            </a:pPr>
            <a:r>
              <a:rPr lang="en-US" sz="5889">
                <a:solidFill>
                  <a:srgbClr val="FFFFFF"/>
                </a:solidFill>
                <a:latin typeface="Fedra Sans Pro 2"/>
              </a:rPr>
              <a:t>5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470061" y="5713893"/>
            <a:ext cx="830066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6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9505595" y="7898339"/>
            <a:ext cx="830066" cy="11593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40"/>
              </a:lnSpc>
              <a:spcBef>
                <a:spcPct val="0"/>
              </a:spcBef>
            </a:pPr>
            <a:r>
              <a:rPr lang="en-US" sz="6742">
                <a:solidFill>
                  <a:srgbClr val="FFFFFF"/>
                </a:solidFill>
                <a:latin typeface="Fedra Sans Pro 2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91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2957" y="1734607"/>
            <a:ext cx="16230600" cy="7523693"/>
            <a:chOff x="0" y="0"/>
            <a:chExt cx="21640800" cy="10031591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12568052" cy="10031591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9072748" y="0"/>
              <a:ext cx="12568052" cy="10031591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1761896" y="3497879"/>
            <a:ext cx="11756281" cy="2250356"/>
            <a:chOff x="0" y="0"/>
            <a:chExt cx="15675042" cy="300047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19050"/>
              <a:ext cx="15675042" cy="202953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46"/>
                </a:lnSpc>
              </a:pPr>
              <a:r>
                <a:rPr lang="en-US" sz="4997">
                  <a:solidFill>
                    <a:srgbClr val="009146"/>
                  </a:solidFill>
                  <a:latin typeface="Fedra Sans Pro 2"/>
                </a:rPr>
                <a:t>Как карманные деньги могут помочь накопить? 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2258981"/>
              <a:ext cx="14456823" cy="65426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059"/>
                </a:lnSpc>
              </a:pPr>
              <a:r>
                <a:rPr lang="en-US" sz="2900">
                  <a:solidFill>
                    <a:srgbClr val="4A4A4B"/>
                  </a:solidFill>
                  <a:latin typeface="Fedra Sans Pro 2"/>
                </a:rPr>
                <a:t>Для этого нужно составить личный финансовый план!</a:t>
              </a: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863374" y="644391"/>
            <a:ext cx="2181186" cy="243337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2543625" y="5496454"/>
            <a:ext cx="5010411" cy="411480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1761896" y="6182613"/>
            <a:ext cx="11756281" cy="1021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9"/>
              </a:lnSpc>
            </a:pPr>
            <a:r>
              <a:rPr lang="en-US" sz="2900">
                <a:solidFill>
                  <a:srgbClr val="FFB43C"/>
                </a:solidFill>
                <a:latin typeface="Fedra Sans Pro 2"/>
              </a:rPr>
              <a:t>Личный финанс</a:t>
            </a:r>
            <a:r>
              <a:rPr lang="en-US" sz="2900">
                <a:solidFill>
                  <a:srgbClr val="FFB43C"/>
                </a:solidFill>
                <a:latin typeface="Fedra Sans Pro 2"/>
              </a:rPr>
              <a:t>овый план </a:t>
            </a:r>
            <a:r>
              <a:rPr lang="en-US" sz="2900">
                <a:solidFill>
                  <a:srgbClr val="4A4A4B"/>
                </a:solidFill>
                <a:latin typeface="Fedra Sans Pro 2"/>
              </a:rPr>
              <a:t>- подробный план достижения нашей финансовой цели.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4298" t="0" r="12815" b="67703"/>
          <a:stretch>
            <a:fillRect/>
          </a:stretch>
        </p:blipFill>
        <p:spPr>
          <a:xfrm flipH="false" flipV="false" rot="0">
            <a:off x="0" y="9511501"/>
            <a:ext cx="18510070" cy="146874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01915" y="3297168"/>
            <a:ext cx="1149967" cy="106424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01915" y="7070864"/>
            <a:ext cx="1149967" cy="1064243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065014" y="3297168"/>
            <a:ext cx="1149967" cy="1064243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105068" y="5336888"/>
            <a:ext cx="1149967" cy="1064243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105068" y="7070864"/>
            <a:ext cx="1149967" cy="106424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3540421" y="-419501"/>
            <a:ext cx="3457479" cy="3006567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1028700" y="721690"/>
            <a:ext cx="11011846" cy="162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350"/>
              </a:lnSpc>
            </a:pPr>
            <a:r>
              <a:rPr lang="en-US" sz="5000" spc="-185">
                <a:solidFill>
                  <a:srgbClr val="28A04D"/>
                </a:solidFill>
                <a:latin typeface="Fedra Sans Pro 1"/>
              </a:rPr>
              <a:t>Как составить личный финансовый план?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137051" y="3580608"/>
            <a:ext cx="5314765" cy="3051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2999"/>
              </a:lnSpc>
              <a:spcBef>
                <a:spcPct val="0"/>
              </a:spcBef>
            </a:pPr>
            <a:r>
              <a:rPr lang="en-US" sz="2399">
                <a:solidFill>
                  <a:srgbClr val="4A4A4B"/>
                </a:solidFill>
                <a:latin typeface="Fedra Sans Pro 2"/>
              </a:rPr>
              <a:t>О</a:t>
            </a:r>
            <a:r>
              <a:rPr lang="en-US" sz="2399" u="none">
                <a:solidFill>
                  <a:srgbClr val="4A4A4B"/>
                </a:solidFill>
                <a:latin typeface="Fedra Sans Pro 2"/>
              </a:rPr>
              <a:t>пределиться, что же все таки мы хотим купить и сколько это стоит. </a:t>
            </a:r>
          </a:p>
          <a:p>
            <a:pPr marL="0" indent="0" lvl="0">
              <a:lnSpc>
                <a:spcPts val="2999"/>
              </a:lnSpc>
              <a:spcBef>
                <a:spcPct val="0"/>
              </a:spcBef>
            </a:pPr>
            <a:r>
              <a:rPr lang="en-US" sz="2399" u="none">
                <a:solidFill>
                  <a:srgbClr val="4A4A4B"/>
                </a:solidFill>
                <a:latin typeface="Fedra Sans Pro 2"/>
              </a:rPr>
              <a:t>На этом этапе очень важно подробно описать нашу покупку. </a:t>
            </a:r>
          </a:p>
          <a:p>
            <a:pPr marL="0" indent="0" lvl="0">
              <a:lnSpc>
                <a:spcPts val="2999"/>
              </a:lnSpc>
              <a:spcBef>
                <a:spcPct val="0"/>
              </a:spcBef>
            </a:pPr>
          </a:p>
          <a:p>
            <a:pPr marL="0" indent="0" lvl="0">
              <a:lnSpc>
                <a:spcPts val="2999"/>
              </a:lnSpc>
              <a:spcBef>
                <a:spcPct val="0"/>
              </a:spcBef>
            </a:pPr>
            <a:r>
              <a:rPr lang="en-US" sz="2399" u="none">
                <a:solidFill>
                  <a:srgbClr val="4A4A4B"/>
                </a:solidFill>
                <a:latin typeface="Fedra Sans Pro 2"/>
              </a:rPr>
              <a:t>Например - игровая приставка PlayStation 4, с возможностью играть в виртуальной реальности.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040832" y="7354304"/>
            <a:ext cx="5410985" cy="765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2999"/>
              </a:lnSpc>
              <a:spcBef>
                <a:spcPct val="0"/>
              </a:spcBef>
            </a:pPr>
            <a:r>
              <a:rPr lang="en-US" sz="2399">
                <a:solidFill>
                  <a:srgbClr val="4A4A4B"/>
                </a:solidFill>
                <a:latin typeface="Fedra Sans Pro 2"/>
              </a:rPr>
              <a:t>Про</a:t>
            </a:r>
            <a:r>
              <a:rPr lang="en-US" sz="2399" u="none">
                <a:solidFill>
                  <a:srgbClr val="4A4A4B"/>
                </a:solidFill>
                <a:latin typeface="Fedra Sans Pro 2"/>
              </a:rPr>
              <a:t>анализировать наши расходы </a:t>
            </a:r>
          </a:p>
          <a:p>
            <a:pPr marL="0" indent="0" lvl="0">
              <a:lnSpc>
                <a:spcPts val="2999"/>
              </a:lnSpc>
              <a:spcBef>
                <a:spcPct val="0"/>
              </a:spcBef>
            </a:pPr>
            <a:r>
              <a:rPr lang="en-US" sz="2399" u="none">
                <a:solidFill>
                  <a:srgbClr val="4A4A4B"/>
                </a:solidFill>
                <a:latin typeface="Fedra Sans Pro 2"/>
              </a:rPr>
              <a:t>и доходы.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475424" y="3503207"/>
            <a:ext cx="6955114" cy="1146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2999"/>
              </a:lnSpc>
              <a:spcBef>
                <a:spcPct val="0"/>
              </a:spcBef>
            </a:pPr>
            <a:r>
              <a:rPr lang="en-US" sz="2399">
                <a:solidFill>
                  <a:srgbClr val="4A4A4B"/>
                </a:solidFill>
                <a:latin typeface="Fedra Sans Pro 2"/>
              </a:rPr>
              <a:t>Поня</a:t>
            </a:r>
            <a:r>
              <a:rPr lang="en-US" sz="2399" u="none">
                <a:solidFill>
                  <a:srgbClr val="4A4A4B"/>
                </a:solidFill>
                <a:latin typeface="Fedra Sans Pro 2"/>
              </a:rPr>
              <a:t>ть  - сколько денег мы можем откладывать в сбережения каждый месяц для накопления на приставку.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03576" y="3588932"/>
            <a:ext cx="546646" cy="523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3904">
                <a:solidFill>
                  <a:srgbClr val="003C0F"/>
                </a:solidFill>
                <a:latin typeface="Fedra Sans Pro 2"/>
              </a:rPr>
              <a:t>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21800" y="7362628"/>
            <a:ext cx="510197" cy="523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3904">
                <a:solidFill>
                  <a:srgbClr val="003C0F"/>
                </a:solidFill>
                <a:latin typeface="Fedra Sans Pro 2"/>
              </a:rPr>
              <a:t>2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359383" y="3588932"/>
            <a:ext cx="561231" cy="523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3904">
                <a:solidFill>
                  <a:srgbClr val="003C0F"/>
                </a:solidFill>
                <a:latin typeface="Fedra Sans Pro 2"/>
              </a:rPr>
              <a:t>3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87084" y="2558491"/>
            <a:ext cx="8267951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25"/>
              </a:lnSpc>
              <a:spcBef>
                <a:spcPct val="0"/>
              </a:spcBef>
            </a:pPr>
            <a:r>
              <a:rPr lang="en-US" sz="2900">
                <a:solidFill>
                  <a:srgbClr val="FFB43C"/>
                </a:solidFill>
                <a:latin typeface="Fedra Sans Pro 2"/>
              </a:rPr>
              <a:t>Все довольно просто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475424" y="5485608"/>
            <a:ext cx="5130245" cy="1146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2999"/>
              </a:lnSpc>
              <a:spcBef>
                <a:spcPct val="0"/>
              </a:spcBef>
            </a:pPr>
            <a:r>
              <a:rPr lang="en-US" sz="2399">
                <a:solidFill>
                  <a:srgbClr val="4A4A4B"/>
                </a:solidFill>
                <a:latin typeface="Fedra Sans Pro 2"/>
              </a:rPr>
              <a:t>Рассч</a:t>
            </a:r>
            <a:r>
              <a:rPr lang="en-US" sz="2399" u="none">
                <a:solidFill>
                  <a:srgbClr val="4A4A4B"/>
                </a:solidFill>
                <a:latin typeface="Fedra Sans Pro 2"/>
              </a:rPr>
              <a:t>итать срок, через который сможем приобрести себе приставку.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475424" y="7276903"/>
            <a:ext cx="6447002" cy="765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2999"/>
              </a:lnSpc>
              <a:spcBef>
                <a:spcPct val="0"/>
              </a:spcBef>
            </a:pPr>
            <a:r>
              <a:rPr lang="en-US" sz="2399">
                <a:solidFill>
                  <a:srgbClr val="4A4A4B"/>
                </a:solidFill>
                <a:latin typeface="Fedra Sans Pro 2"/>
              </a:rPr>
              <a:t>Не р</a:t>
            </a:r>
            <a:r>
              <a:rPr lang="en-US" sz="2399" u="none">
                <a:solidFill>
                  <a:srgbClr val="4A4A4B"/>
                </a:solidFill>
                <a:latin typeface="Fedra Sans Pro 2"/>
              </a:rPr>
              <a:t>асстраиваться, если долго: ведь можно накопить быстрее.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8406728" y="5678836"/>
            <a:ext cx="546646" cy="523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3904">
                <a:solidFill>
                  <a:srgbClr val="003C0F"/>
                </a:solidFill>
                <a:latin typeface="Fedra Sans Pro 2"/>
              </a:rPr>
              <a:t>4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458422" y="7374712"/>
            <a:ext cx="510197" cy="523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3904">
                <a:solidFill>
                  <a:srgbClr val="003C0F"/>
                </a:solidFill>
                <a:latin typeface="Fedra Sans Pro 2"/>
              </a:rPr>
              <a:t>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DAEPFT2HWEs</dc:identifier>
  <dcterms:modified xsi:type="dcterms:W3CDTF">2011-08-01T06:04:30Z</dcterms:modified>
  <cp:revision>1</cp:revision>
  <dc:title>Как тратить карманные деньги?</dc:title>
</cp:coreProperties>
</file>