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64" r:id="rId3"/>
    <p:sldId id="261" r:id="rId4"/>
    <p:sldId id="260" r:id="rId5"/>
    <p:sldId id="258" r:id="rId6"/>
    <p:sldId id="257" r:id="rId7"/>
    <p:sldId id="259" r:id="rId8"/>
    <p:sldId id="262" r:id="rId9"/>
    <p:sldId id="265" r:id="rId10"/>
    <p:sldId id="268" r:id="rId11"/>
    <p:sldId id="266" r:id="rId12"/>
    <p:sldId id="267" r:id="rId13"/>
    <p:sldId id="269" r:id="rId14"/>
    <p:sldId id="270" r:id="rId15"/>
    <p:sldId id="274" r:id="rId16"/>
    <p:sldId id="271" r:id="rId17"/>
    <p:sldId id="272" r:id="rId18"/>
    <p:sldId id="279" r:id="rId19"/>
    <p:sldId id="273" r:id="rId20"/>
    <p:sldId id="275" r:id="rId21"/>
    <p:sldId id="276" r:id="rId22"/>
    <p:sldId id="27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CF7F76D6-706A-4D82-AE63-848C15C8B0C6}" type="datetimeFigureOut">
              <a:rPr lang="ru-RU" smtClean="0"/>
              <a:t>05.11.2024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199912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F7F76D6-706A-4D82-AE63-848C15C8B0C6}" type="datetimeFigureOut">
              <a:rPr lang="ru-RU" smtClean="0"/>
              <a:t>05.11.2024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3090780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F7F76D6-706A-4D82-AE63-848C15C8B0C6}" type="datetimeFigureOut">
              <a:rPr lang="ru-RU" smtClean="0"/>
              <a:t>05.11.2024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966827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F7F76D6-706A-4D82-AE63-848C15C8B0C6}" type="datetimeFigureOut">
              <a:rPr lang="ru-RU" smtClean="0"/>
              <a:t>05.11.2024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134986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CF7F76D6-706A-4D82-AE63-848C15C8B0C6}" type="datetimeFigureOut">
              <a:rPr lang="ru-RU" smtClean="0"/>
              <a:t>05.11.2024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1878329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CF7F76D6-706A-4D82-AE63-848C15C8B0C6}" type="datetimeFigureOut">
              <a:rPr lang="ru-RU" smtClean="0"/>
              <a:t>05.11.2024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26946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CF7F76D6-706A-4D82-AE63-848C15C8B0C6}" type="datetimeFigureOut">
              <a:rPr lang="ru-RU" smtClean="0"/>
              <a:t>05.11.2024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1667783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F7F76D6-706A-4D82-AE63-848C15C8B0C6}" type="datetimeFigureOut">
              <a:rPr lang="ru-RU" smtClean="0"/>
              <a:t>05.11.2024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2184257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F7F76D6-706A-4D82-AE63-848C15C8B0C6}" type="datetimeFigureOut">
              <a:rPr lang="ru-RU" smtClean="0"/>
              <a:t>05.11.2024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418006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F7F76D6-706A-4D82-AE63-848C15C8B0C6}" type="datetimeFigureOut">
              <a:rPr lang="ru-RU" smtClean="0"/>
              <a:t>05.11.2024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226196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F7F76D6-706A-4D82-AE63-848C15C8B0C6}" type="datetimeFigureOut">
              <a:rPr lang="ru-RU" smtClean="0"/>
              <a:t>05.11.2024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12FA201-683B-4FE3-B7D6-EEB359386180}" type="slidenum">
              <a:rPr lang="ru-RU" smtClean="0"/>
              <a:t>‹#›</a:t>
            </a:fld>
            <a:endParaRPr lang="ru-RU"/>
          </a:p>
        </p:txBody>
      </p:sp>
    </p:spTree>
    <p:extLst>
      <p:ext uri="{BB962C8B-B14F-4D97-AF65-F5344CB8AC3E}">
        <p14:creationId xmlns:p14="http://schemas.microsoft.com/office/powerpoint/2010/main" val="2572007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F76D6-706A-4D82-AE63-848C15C8B0C6}" type="datetimeFigureOut">
              <a:rPr lang="ru-RU" smtClean="0"/>
              <a:t>05.11.2024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FA201-683B-4FE3-B7D6-EEB359386180}" type="slidenum">
              <a:rPr lang="ru-RU" smtClean="0"/>
              <a:t>‹#›</a:t>
            </a:fld>
            <a:endParaRPr lang="ru-RU"/>
          </a:p>
        </p:txBody>
      </p:sp>
    </p:spTree>
    <p:extLst>
      <p:ext uri="{BB962C8B-B14F-4D97-AF65-F5344CB8AC3E}">
        <p14:creationId xmlns:p14="http://schemas.microsoft.com/office/powerpoint/2010/main" val="1571620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i="1" dirty="0"/>
              <a:t>Эпиграф к уроку</a:t>
            </a:r>
            <a:br>
              <a:rPr lang="ru-RU" dirty="0"/>
            </a:br>
            <a:endParaRPr lang="ru-RU" dirty="0"/>
          </a:p>
        </p:txBody>
      </p:sp>
      <p:sp>
        <p:nvSpPr>
          <p:cNvPr id="3" name="Объект 2"/>
          <p:cNvSpPr>
            <a:spLocks noGrp="1"/>
          </p:cNvSpPr>
          <p:nvPr>
            <p:ph idx="1"/>
          </p:nvPr>
        </p:nvSpPr>
        <p:spPr>
          <a:xfrm>
            <a:off x="5399314" y="1825625"/>
            <a:ext cx="5954485" cy="3643358"/>
          </a:xfrm>
        </p:spPr>
        <p:txBody>
          <a:bodyPr>
            <a:normAutofit/>
          </a:bodyPr>
          <a:lstStyle/>
          <a:p>
            <a:pPr marL="0" indent="0" algn="just">
              <a:buNone/>
            </a:pPr>
            <a:r>
              <a:rPr lang="ru-RU" i="1" dirty="0"/>
              <a:t> Учти, мой друг, молитва - не молва,</a:t>
            </a:r>
          </a:p>
          <a:p>
            <a:pPr marL="0" indent="0" algn="just">
              <a:buNone/>
            </a:pPr>
            <a:r>
              <a:rPr lang="ru-RU" i="1" dirty="0"/>
              <a:t>Ей ни к чему случайные слова.</a:t>
            </a:r>
          </a:p>
          <a:p>
            <a:pPr marL="0" indent="0" algn="just">
              <a:buNone/>
            </a:pPr>
            <a:r>
              <a:rPr lang="ru-RU" i="1" dirty="0"/>
              <a:t>Она тебе – душа, она тебе и тело</a:t>
            </a:r>
          </a:p>
          <a:p>
            <a:pPr marL="0" indent="0" algn="just">
              <a:buNone/>
            </a:pPr>
            <a:r>
              <a:rPr lang="ru-RU" i="1" dirty="0"/>
              <a:t>В одной волне безбрежно и всецело.</a:t>
            </a:r>
          </a:p>
          <a:p>
            <a:pPr marL="0" indent="0" algn="just">
              <a:buNone/>
            </a:pPr>
            <a:r>
              <a:rPr lang="ru-RU" i="1" dirty="0"/>
              <a:t>Она, как вдох и выдох, монолитна,</a:t>
            </a:r>
          </a:p>
          <a:p>
            <a:pPr marL="0" indent="0" algn="just">
              <a:buNone/>
            </a:pPr>
            <a:r>
              <a:rPr lang="ru-RU" i="1" dirty="0"/>
              <a:t>И имя ей вселенское – молитва.</a:t>
            </a:r>
          </a:p>
          <a:p>
            <a:pPr marL="0" indent="0" algn="just">
              <a:buNone/>
            </a:pPr>
            <a:r>
              <a:rPr lang="ru-RU" dirty="0"/>
              <a:t>                         Егор Исаев « Молитва»</a:t>
            </a:r>
          </a:p>
          <a:p>
            <a:endParaRPr lang="ru-RU" dirty="0"/>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66" y="1480456"/>
            <a:ext cx="4972593" cy="4386453"/>
          </a:xfrm>
          <a:prstGeom prst="rect">
            <a:avLst/>
          </a:prstGeom>
        </p:spPr>
      </p:pic>
    </p:spTree>
    <p:extLst>
      <p:ext uri="{BB962C8B-B14F-4D97-AF65-F5344CB8AC3E}">
        <p14:creationId xmlns:p14="http://schemas.microsoft.com/office/powerpoint/2010/main" val="3123613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1050" y="365126"/>
            <a:ext cx="9472749" cy="1211126"/>
          </a:xfrm>
        </p:spPr>
        <p:txBody>
          <a:bodyPr>
            <a:normAutofit fontScale="90000"/>
          </a:bodyPr>
          <a:lstStyle/>
          <a:p>
            <a:r>
              <a:rPr lang="ru-RU" dirty="0"/>
              <a:t>Сергей Козлов «Молитва о пуле»</a:t>
            </a:r>
            <a:br>
              <a:rPr lang="ru-RU"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ru-RU" dirty="0"/>
              <a:t>Пуля, отлитая на заводе «</a:t>
            </a:r>
            <a:r>
              <a:rPr lang="ru-RU" dirty="0" err="1"/>
              <a:t>Zaklady</a:t>
            </a:r>
            <a:r>
              <a:rPr lang="ru-RU" dirty="0"/>
              <a:t> </a:t>
            </a:r>
            <a:r>
              <a:rPr lang="ru-RU" dirty="0" err="1"/>
              <a:t>Metalove</a:t>
            </a:r>
            <a:r>
              <a:rPr lang="ru-RU" dirty="0"/>
              <a:t> MESKO SA» в славянской Польше, весело и с пронзительной песней летела над замороженным январским полем славянской </a:t>
            </a:r>
            <a:r>
              <a:rPr lang="ru-RU" dirty="0" err="1"/>
              <a:t>Луганщины</a:t>
            </a:r>
            <a:r>
              <a:rPr lang="ru-RU" dirty="0"/>
              <a:t>. Ей было всё равно — прицельная она или шальная, 7,62 или 5,45, потому как лететь ей было целых пятьсот метров, а это долго как быстро. Налитая гордостью своего калибра, закручиваясь вокруг смещённого центра тяжести, описывая конус вокруг касательной к траектории, она не только пела, но и была подобна балерине, крутящей фуэте.</a:t>
            </a:r>
          </a:p>
          <a:p>
            <a:pPr marL="0" indent="0">
              <a:buNone/>
            </a:pPr>
            <a:r>
              <a:rPr lang="ru-RU" dirty="0"/>
              <a:t>Она чувствовала себя то родоначальницей громоздких ракет, то краеугольным атомом сложного механизма войны, то самым ярким мазком импрессиониста-баталиста, а то и кометой или даже звездой. Убийцей себя пуля не осознавала, потому что, по сути, была </a:t>
            </a:r>
            <a:r>
              <a:rPr lang="ru-RU" dirty="0" err="1"/>
              <a:t>адиафорой</a:t>
            </a:r>
            <a:r>
              <a:rPr lang="ru-RU" dirty="0"/>
              <a:t>. Пуля могла лететь почти четыре километра, а первые два — со скоростью восемьсот тридцать метров в секунду. Пуля именно в полёте была безупречно прекрасна. Пуля полагала, что она быстрее света и мысли, и нет ничего быстрее и прекраснее её… </a:t>
            </a:r>
          </a:p>
          <a:p>
            <a:pPr marL="0" indent="0">
              <a:buNone/>
            </a:pPr>
            <a:r>
              <a:rPr lang="ru-RU" i="1" dirty="0"/>
              <a:t>Выпустивший пулю из снайперской винтовки «Бор» перший сержант </a:t>
            </a:r>
            <a:r>
              <a:rPr lang="ru-RU" i="1" dirty="0" err="1"/>
              <a:t>Чорник</a:t>
            </a:r>
            <a:r>
              <a:rPr lang="ru-RU" i="1" dirty="0"/>
              <a:t> сопроводил её мысленно скверным словом. </a:t>
            </a:r>
            <a:endParaRPr lang="ru-RU" dirty="0"/>
          </a:p>
          <a:p>
            <a:endParaRPr lang="ru-RU" dirty="0"/>
          </a:p>
        </p:txBody>
      </p:sp>
    </p:spTree>
    <p:extLst>
      <p:ext uri="{BB962C8B-B14F-4D97-AF65-F5344CB8AC3E}">
        <p14:creationId xmlns:p14="http://schemas.microsoft.com/office/powerpoint/2010/main" val="3344615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Сергей Козлов «Молитва о пуле»</a:t>
            </a:r>
            <a:br>
              <a:rPr lang="ru-RU" dirty="0"/>
            </a:br>
            <a:endParaRPr lang="ru-RU" dirty="0"/>
          </a:p>
        </p:txBody>
      </p:sp>
      <p:sp>
        <p:nvSpPr>
          <p:cNvPr id="3" name="Объект 2"/>
          <p:cNvSpPr>
            <a:spLocks noGrp="1"/>
          </p:cNvSpPr>
          <p:nvPr>
            <p:ph idx="1"/>
          </p:nvPr>
        </p:nvSpPr>
        <p:spPr/>
        <p:txBody>
          <a:bodyPr>
            <a:normAutofit fontScale="85000" lnSpcReduction="10000"/>
          </a:bodyPr>
          <a:lstStyle/>
          <a:p>
            <a:r>
              <a:rPr lang="ru-RU" dirty="0"/>
              <a:t>Где и когда происходит действие рассказа? </a:t>
            </a:r>
            <a:r>
              <a:rPr lang="ru-RU" b="1" dirty="0"/>
              <a:t>Впишите ответ в таблицу №1.</a:t>
            </a:r>
          </a:p>
          <a:p>
            <a:r>
              <a:rPr lang="ru-RU" dirty="0"/>
              <a:t>Зачем автор акцентирует внимание читателя на характеристике пули? </a:t>
            </a:r>
          </a:p>
          <a:p>
            <a:r>
              <a:rPr lang="ru-RU" dirty="0"/>
              <a:t>Найдите в рассказе слова и выражения, одушевляющие пулю? Что этими словами пытается передать автор?</a:t>
            </a:r>
          </a:p>
          <a:p>
            <a:r>
              <a:rPr lang="ru-RU" dirty="0"/>
              <a:t>«Пуля полагала, что она быстрее света и мысли». Есть ли что-то быстрее «света и мысли»?</a:t>
            </a:r>
          </a:p>
          <a:p>
            <a:r>
              <a:rPr lang="ru-RU" dirty="0"/>
              <a:t>«Убийцей себя пуля не осознавала, потому что, по сути, была </a:t>
            </a:r>
            <a:r>
              <a:rPr lang="ru-RU" dirty="0" err="1"/>
              <a:t>адиафорой</a:t>
            </a:r>
            <a:r>
              <a:rPr lang="ru-RU" dirty="0"/>
              <a:t>». Знаете ли вы значение слова «</a:t>
            </a:r>
            <a:r>
              <a:rPr lang="ru-RU" dirty="0" err="1"/>
              <a:t>адиафора</a:t>
            </a:r>
            <a:r>
              <a:rPr lang="ru-RU" dirty="0"/>
              <a:t>»?</a:t>
            </a:r>
          </a:p>
          <a:p>
            <a:pPr marL="0" indent="0">
              <a:buNone/>
            </a:pPr>
            <a:r>
              <a:rPr lang="ru-RU" b="1" dirty="0"/>
              <a:t>Заполните в рабочем листе таблицу №2: выпишите из текста эпитеты, слова, словосочетания, характеризующие пулю.</a:t>
            </a:r>
          </a:p>
          <a:p>
            <a:pPr marL="0" indent="0">
              <a:buNone/>
            </a:pPr>
            <a:r>
              <a:rPr lang="ru-RU" dirty="0"/>
              <a:t>Пуля не убийца, есть ли тот, кто является убийцей? Почему вы так считаете? </a:t>
            </a:r>
          </a:p>
          <a:p>
            <a:endParaRPr lang="ru-RU" dirty="0"/>
          </a:p>
        </p:txBody>
      </p:sp>
    </p:spTree>
    <p:extLst>
      <p:ext uri="{BB962C8B-B14F-4D97-AF65-F5344CB8AC3E}">
        <p14:creationId xmlns:p14="http://schemas.microsoft.com/office/powerpoint/2010/main" val="2878799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Словарь урока</a:t>
            </a:r>
            <a:br>
              <a:rPr lang="ru-RU" dirty="0"/>
            </a:br>
            <a:endParaRPr lang="ru-RU" dirty="0"/>
          </a:p>
        </p:txBody>
      </p:sp>
      <p:sp>
        <p:nvSpPr>
          <p:cNvPr id="3" name="Объект 2"/>
          <p:cNvSpPr>
            <a:spLocks noGrp="1"/>
          </p:cNvSpPr>
          <p:nvPr>
            <p:ph idx="1"/>
          </p:nvPr>
        </p:nvSpPr>
        <p:spPr/>
        <p:txBody>
          <a:bodyPr/>
          <a:lstStyle/>
          <a:p>
            <a:r>
              <a:rPr lang="ru-RU" b="1" dirty="0" err="1"/>
              <a:t>Адиа́фора</a:t>
            </a:r>
            <a:r>
              <a:rPr lang="ru-RU" dirty="0"/>
              <a:t> (греч. </a:t>
            </a:r>
            <a:r>
              <a:rPr lang="ru-RU" dirty="0" err="1"/>
              <a:t>ἀδιάφορος</a:t>
            </a:r>
            <a:r>
              <a:rPr lang="ru-RU" dirty="0"/>
              <a:t> – «безразличное») – термин, обозначающий поступки человека, которые представляются как нравственно безразличные, которые не могут быть оценены ни как хорошие, ни как плохие.</a:t>
            </a:r>
          </a:p>
          <a:p>
            <a:r>
              <a:rPr lang="ru-RU" i="1" dirty="0"/>
              <a:t>Перший (сержант </a:t>
            </a:r>
            <a:r>
              <a:rPr lang="ru-RU" i="1" dirty="0" err="1"/>
              <a:t>Чорник</a:t>
            </a:r>
            <a:r>
              <a:rPr lang="ru-RU" i="1" dirty="0"/>
              <a:t>)- первый. </a:t>
            </a:r>
          </a:p>
          <a:p>
            <a:endParaRPr lang="ru-RU" dirty="0"/>
          </a:p>
        </p:txBody>
      </p:sp>
    </p:spTree>
    <p:extLst>
      <p:ext uri="{BB962C8B-B14F-4D97-AF65-F5344CB8AC3E}">
        <p14:creationId xmlns:p14="http://schemas.microsoft.com/office/powerpoint/2010/main" val="2554012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31520" y="635726"/>
            <a:ext cx="10622280" cy="5541237"/>
          </a:xfrm>
        </p:spPr>
        <p:txBody>
          <a:bodyPr>
            <a:normAutofit fontScale="92500" lnSpcReduction="10000"/>
          </a:bodyPr>
          <a:lstStyle/>
          <a:p>
            <a:pPr marL="0" indent="0">
              <a:buNone/>
            </a:pPr>
            <a:r>
              <a:rPr lang="ru-RU" dirty="0"/>
              <a:t>Молитва, рождённая в сердце матери из посёлка Ярково в российской Сибири, со скоростью божественной мысли летела навстречу пуле. Ей нужно было пролететь две тысячи шестьсот пятьдесят три километра, а это быстро как долго. Сорвавшись с потрескавшихся от мороза и слёз губ, она взмыла в небеса и на крыле Архангела Михаила, что смахнуло с низких облаков большой снегопад на города и веси, устремилась на запад. Молитва была простая и неканоническая, о себе она знала только то, что родилась в больном сердце пожилой женщины, смотревшей в этот миг на образ Богородицы, прошла сквозь маленькое пламя свечи в руках этой женщины, и даже не все слова стояли в ней ровно и правильно. Молитва не знала, спасёт ли она кого-то от неминуемой гибели, она просто верила и летела со скоростью божественной мысли, которая несравнима ни с чем, потому что летит вне времени и пространства. </a:t>
            </a:r>
          </a:p>
          <a:p>
            <a:r>
              <a:rPr lang="ru-RU" i="1" dirty="0"/>
              <a:t>Прошептавшая молитву женщина проводила её в долгий путь крестным знамением и упала на колени… </a:t>
            </a:r>
            <a:endParaRPr lang="ru-RU" dirty="0"/>
          </a:p>
          <a:p>
            <a:endParaRPr lang="ru-RU" dirty="0"/>
          </a:p>
        </p:txBody>
      </p:sp>
    </p:spTree>
    <p:extLst>
      <p:ext uri="{BB962C8B-B14F-4D97-AF65-F5344CB8AC3E}">
        <p14:creationId xmlns:p14="http://schemas.microsoft.com/office/powerpoint/2010/main" val="2946959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2480" y="627017"/>
            <a:ext cx="10561320" cy="5549946"/>
          </a:xfrm>
        </p:spPr>
        <p:txBody>
          <a:bodyPr>
            <a:normAutofit fontScale="92500" lnSpcReduction="20000"/>
          </a:bodyPr>
          <a:lstStyle/>
          <a:p>
            <a:r>
              <a:rPr lang="ru-RU" dirty="0"/>
              <a:t>Где теперь происходит действие рассказа? </a:t>
            </a:r>
            <a:r>
              <a:rPr lang="ru-RU" b="1" dirty="0"/>
              <a:t>Впишите ответ в таблицу №1.</a:t>
            </a:r>
          </a:p>
          <a:p>
            <a:r>
              <a:rPr lang="ru-RU" dirty="0"/>
              <a:t>Зачем автор указывает на расстояние между </a:t>
            </a:r>
            <a:r>
              <a:rPr lang="ru-RU" dirty="0" err="1"/>
              <a:t>Луганщиной</a:t>
            </a:r>
            <a:r>
              <a:rPr lang="ru-RU" dirty="0"/>
              <a:t> и Сибирью?</a:t>
            </a:r>
          </a:p>
          <a:p>
            <a:r>
              <a:rPr lang="ru-RU" dirty="0"/>
              <a:t>«Пуля полагала, что она быстрее света и мысли». Что противопоставляет автор скорости пули? Подтвердите словами из текста?</a:t>
            </a:r>
          </a:p>
          <a:p>
            <a:r>
              <a:rPr lang="ru-RU" dirty="0"/>
              <a:t> «Больное сердце пожилой женщины», «потрескавшиеся от мороза и слёз губы» - так описана мать в рассказе. Как вы считаете, почему её описание так немногословно?</a:t>
            </a:r>
          </a:p>
          <a:p>
            <a:r>
              <a:rPr lang="ru-RU" dirty="0"/>
              <a:t>Молитва «неканоническая». Значит «неправильная»? </a:t>
            </a:r>
          </a:p>
          <a:p>
            <a:r>
              <a:rPr lang="ru-RU" i="1" dirty="0"/>
              <a:t>«Прошептавшая молитву женщина проводила её в долгий путь крестным знамением». То есть?</a:t>
            </a:r>
            <a:endParaRPr lang="ru-RU" dirty="0"/>
          </a:p>
          <a:p>
            <a:r>
              <a:rPr lang="ru-RU" dirty="0"/>
              <a:t>Мать смотрит на образ Богородицы, молитва летит на «крыле Архангела Михаила». Что вы знаете о Богородице, об Архангеле Михаиле? </a:t>
            </a:r>
          </a:p>
          <a:p>
            <a:endParaRPr lang="ru-RU" dirty="0"/>
          </a:p>
          <a:p>
            <a:endParaRPr lang="ru-RU" dirty="0"/>
          </a:p>
          <a:p>
            <a:endParaRPr lang="ru-RU" dirty="0"/>
          </a:p>
        </p:txBody>
      </p:sp>
    </p:spTree>
    <p:extLst>
      <p:ext uri="{BB962C8B-B14F-4D97-AF65-F5344CB8AC3E}">
        <p14:creationId xmlns:p14="http://schemas.microsoft.com/office/powerpoint/2010/main" val="3746939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60570" y="365125"/>
            <a:ext cx="5693229" cy="5811838"/>
          </a:xfrm>
        </p:spPr>
        <p:txBody>
          <a:bodyPr>
            <a:normAutofit/>
          </a:bodyPr>
          <a:lstStyle/>
          <a:p>
            <a:pPr marL="0" indent="0">
              <a:lnSpc>
                <a:spcPct val="100000"/>
              </a:lnSpc>
              <a:buNone/>
            </a:pPr>
            <a:r>
              <a:rPr lang="ru-RU" dirty="0"/>
              <a:t> </a:t>
            </a:r>
            <a:r>
              <a:rPr lang="ru-RU" sz="2000" b="1" dirty="0"/>
              <a:t>Неканоническая молитва</a:t>
            </a:r>
            <a:r>
              <a:rPr lang="ru-RU" sz="2000" dirty="0"/>
              <a:t>– определенная словесная формула, которая составлена по образцу церковной, но содержит большое число вставок из народных поверий, заговоров, заклинаний... Как сказано в </a:t>
            </a:r>
            <a:r>
              <a:rPr lang="ru-RU" sz="2000" b="1" dirty="0"/>
              <a:t>Евангелии</a:t>
            </a:r>
            <a:r>
              <a:rPr lang="ru-RU" sz="2000" dirty="0"/>
              <a:t>, первым человеком, владевшим </a:t>
            </a:r>
            <a:r>
              <a:rPr lang="ru-RU" sz="2000" b="1" dirty="0"/>
              <a:t>неканонической молитвой</a:t>
            </a:r>
            <a:r>
              <a:rPr lang="ru-RU" sz="2000" dirty="0"/>
              <a:t> </a:t>
            </a:r>
            <a:r>
              <a:rPr lang="ru-RU" sz="2000" b="1" dirty="0"/>
              <a:t>со времен Христа</a:t>
            </a:r>
            <a:r>
              <a:rPr lang="ru-RU" sz="2000" dirty="0"/>
              <a:t>, был некий странник, имя которого до нас не дошло. Когда ученики пришли </a:t>
            </a:r>
            <a:r>
              <a:rPr lang="ru-RU" sz="2000" b="1" dirty="0"/>
              <a:t>к Иисусу</a:t>
            </a:r>
            <a:r>
              <a:rPr lang="ru-RU" sz="2000" dirty="0"/>
              <a:t> и сказали: «</a:t>
            </a:r>
            <a:r>
              <a:rPr lang="ru-RU" sz="2000" b="1" dirty="0"/>
              <a:t>Господи, там какой-то человек лечит именем Твоим, изгоняет бесов, исцеляет хромых.</a:t>
            </a:r>
            <a:r>
              <a:rPr lang="ru-RU" sz="2000" dirty="0"/>
              <a:t> Запрети ему», Он ответил: «</a:t>
            </a:r>
            <a:r>
              <a:rPr lang="ru-RU" sz="2000" b="1" dirty="0"/>
              <a:t>Тот, кто не против вас, тот с вами. Пусть лечит</a:t>
            </a:r>
            <a:r>
              <a:rPr lang="ru-RU" sz="2000" dirty="0"/>
              <a:t>».</a:t>
            </a:r>
            <a:r>
              <a:rPr lang="ru-RU" sz="2000" b="1" dirty="0"/>
              <a:t> </a:t>
            </a:r>
            <a:endParaRPr lang="ru-RU" sz="2000" dirty="0"/>
          </a:p>
        </p:txBody>
      </p:sp>
      <p:sp>
        <p:nvSpPr>
          <p:cNvPr id="6" name="Прямоугольник 5"/>
          <p:cNvSpPr/>
          <p:nvPr/>
        </p:nvSpPr>
        <p:spPr>
          <a:xfrm>
            <a:off x="592183" y="531223"/>
            <a:ext cx="4885508" cy="5016758"/>
          </a:xfrm>
          <a:prstGeom prst="rect">
            <a:avLst/>
          </a:prstGeom>
        </p:spPr>
        <p:txBody>
          <a:bodyPr wrap="square">
            <a:spAutoFit/>
          </a:bodyPr>
          <a:lstStyle/>
          <a:p>
            <a:r>
              <a:rPr lang="ru-RU" sz="2000" dirty="0" err="1"/>
              <a:t>Осенение</a:t>
            </a:r>
            <a:r>
              <a:rPr lang="ru-RU" sz="2000" dirty="0"/>
              <a:t> </a:t>
            </a:r>
            <a:r>
              <a:rPr lang="ru-RU" sz="2000" b="1" dirty="0"/>
              <a:t>крестным знамением</a:t>
            </a:r>
            <a:r>
              <a:rPr lang="ru-RU" sz="2000" dirty="0"/>
              <a:t> в христианстве означает </a:t>
            </a:r>
            <a:r>
              <a:rPr lang="ru-RU" sz="2000" b="1" dirty="0"/>
              <a:t>видимое свидетельство веры. </a:t>
            </a:r>
          </a:p>
          <a:p>
            <a:r>
              <a:rPr lang="ru-RU" sz="2000" dirty="0"/>
              <a:t>Крестное знамение — это движение руки, которое воспроизводит символическое очертание Креста, на котором был распят Господь Иисус Христос. При этом осеняющий выражает: </a:t>
            </a:r>
            <a:r>
              <a:rPr lang="ru-RU" sz="2000" b="1" dirty="0"/>
              <a:t>внутреннюю веру во Христа как в вочеловечившегося Сына Божьего, Искупителя людей; любовь и благодарность по отношению к Богу; </a:t>
            </a:r>
          </a:p>
          <a:p>
            <a:r>
              <a:rPr lang="ru-RU" sz="2000" dirty="0"/>
              <a:t>надежду на Его защиту от действия падших духов, </a:t>
            </a:r>
            <a:r>
              <a:rPr lang="ru-RU" sz="2000" b="1" dirty="0"/>
              <a:t>надежду на спасение. </a:t>
            </a:r>
          </a:p>
          <a:p>
            <a:r>
              <a:rPr lang="ru-RU" sz="2000" dirty="0"/>
              <a:t>Крестное знамение совершается при </a:t>
            </a:r>
            <a:r>
              <a:rPr lang="ru-RU" sz="2000" b="1" dirty="0"/>
              <a:t>благословении кого-либо или чего-либо</a:t>
            </a:r>
            <a:r>
              <a:rPr lang="ru-RU" sz="2000" dirty="0"/>
              <a:t>.</a:t>
            </a:r>
          </a:p>
          <a:p>
            <a:endParaRPr lang="ru-RU" sz="2000" dirty="0"/>
          </a:p>
        </p:txBody>
      </p:sp>
    </p:spTree>
    <p:extLst>
      <p:ext uri="{BB962C8B-B14F-4D97-AF65-F5344CB8AC3E}">
        <p14:creationId xmlns:p14="http://schemas.microsoft.com/office/powerpoint/2010/main" val="416671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97531" y="226423"/>
            <a:ext cx="5492933" cy="6272757"/>
          </a:xfrm>
        </p:spPr>
        <p:txBody>
          <a:bodyPr>
            <a:normAutofit/>
          </a:bodyPr>
          <a:lstStyle/>
          <a:p>
            <a:pPr marL="0" indent="0">
              <a:buNone/>
            </a:pPr>
            <a:r>
              <a:rPr lang="ru-RU" dirty="0"/>
              <a:t>Архангел Михаил — главный архангел, </a:t>
            </a:r>
            <a:r>
              <a:rPr lang="ru-RU" b="1" dirty="0"/>
              <a:t>предводитель</a:t>
            </a:r>
            <a:r>
              <a:rPr lang="ru-RU" dirty="0"/>
              <a:t>       небес-</a:t>
            </a:r>
            <a:r>
              <a:rPr lang="ru-RU" dirty="0" err="1"/>
              <a:t>ного</a:t>
            </a:r>
            <a:r>
              <a:rPr lang="ru-RU" dirty="0"/>
              <a:t>   </a:t>
            </a:r>
            <a:r>
              <a:rPr lang="ru-RU" b="1" dirty="0"/>
              <a:t>воинства</a:t>
            </a:r>
            <a:r>
              <a:rPr lang="ru-RU" dirty="0"/>
              <a:t>. Один из самых почитаемых Архангелов в православии. Его имя переводится с древнееврейского языка как «Кто как Бог?» в значении «Никто не равен Богу». Слово «ангел» на греческом языке значит «вестник». Приставка «архи» указывает более возвышенное служение сравнительно с другими Ангелами. </a:t>
            </a: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361" y="3682163"/>
            <a:ext cx="3143620" cy="1698171"/>
          </a:xfrm>
          <a:prstGeom prst="rect">
            <a:avLst/>
          </a:prstGeom>
        </p:spPr>
      </p:pic>
      <p:pic>
        <p:nvPicPr>
          <p:cNvPr id="9" name="Рисунок 8"/>
          <p:cNvPicPr>
            <a:picLocks noChangeAspect="1"/>
          </p:cNvPicPr>
          <p:nvPr/>
        </p:nvPicPr>
        <p:blipFill>
          <a:blip r:embed="rId3"/>
          <a:stretch>
            <a:fillRect/>
          </a:stretch>
        </p:blipFill>
        <p:spPr>
          <a:xfrm>
            <a:off x="9690464" y="226423"/>
            <a:ext cx="2286000" cy="3048000"/>
          </a:xfrm>
          <a:prstGeom prst="rect">
            <a:avLst/>
          </a:prstGeom>
        </p:spPr>
      </p:pic>
      <p:sp>
        <p:nvSpPr>
          <p:cNvPr id="10" name="Прямоугольник 9"/>
          <p:cNvSpPr/>
          <p:nvPr/>
        </p:nvSpPr>
        <p:spPr>
          <a:xfrm>
            <a:off x="357051" y="1045030"/>
            <a:ext cx="3770812" cy="2246769"/>
          </a:xfrm>
          <a:prstGeom prst="rect">
            <a:avLst/>
          </a:prstGeom>
        </p:spPr>
        <p:txBody>
          <a:bodyPr wrap="square">
            <a:spAutoFit/>
          </a:bodyPr>
          <a:lstStyle/>
          <a:p>
            <a:r>
              <a:rPr lang="ru-RU" sz="2800" dirty="0">
                <a:solidFill>
                  <a:srgbClr val="333333"/>
                </a:solidFill>
              </a:rPr>
              <a:t>Пресвятая </a:t>
            </a:r>
            <a:r>
              <a:rPr lang="ru-RU" sz="2800" b="1" dirty="0">
                <a:solidFill>
                  <a:srgbClr val="333333"/>
                </a:solidFill>
              </a:rPr>
              <a:t>Богородица</a:t>
            </a:r>
            <a:r>
              <a:rPr lang="ru-RU" sz="2800" dirty="0">
                <a:solidFill>
                  <a:srgbClr val="333333"/>
                </a:solidFill>
              </a:rPr>
              <a:t>, </a:t>
            </a:r>
            <a:r>
              <a:rPr lang="ru-RU" sz="2800" b="1" dirty="0">
                <a:solidFill>
                  <a:srgbClr val="333333"/>
                </a:solidFill>
              </a:rPr>
              <a:t>Дева</a:t>
            </a:r>
            <a:r>
              <a:rPr lang="ru-RU" sz="2800" dirty="0">
                <a:solidFill>
                  <a:srgbClr val="333333"/>
                </a:solidFill>
              </a:rPr>
              <a:t> </a:t>
            </a:r>
            <a:r>
              <a:rPr lang="ru-RU" sz="2800" b="1" dirty="0">
                <a:solidFill>
                  <a:srgbClr val="333333"/>
                </a:solidFill>
              </a:rPr>
              <a:t>Мария</a:t>
            </a:r>
            <a:r>
              <a:rPr lang="ru-RU" sz="2800" dirty="0">
                <a:solidFill>
                  <a:srgbClr val="333333"/>
                </a:solidFill>
              </a:rPr>
              <a:t>, Царица Небесная — земная </a:t>
            </a:r>
            <a:r>
              <a:rPr lang="ru-RU" sz="2800" b="1" dirty="0">
                <a:solidFill>
                  <a:srgbClr val="333333"/>
                </a:solidFill>
              </a:rPr>
              <a:t>мать</a:t>
            </a:r>
            <a:r>
              <a:rPr lang="ru-RU" sz="2800" dirty="0">
                <a:solidFill>
                  <a:srgbClr val="333333"/>
                </a:solidFill>
              </a:rPr>
              <a:t> </a:t>
            </a:r>
          </a:p>
          <a:p>
            <a:r>
              <a:rPr lang="ru-RU" sz="2800" dirty="0">
                <a:solidFill>
                  <a:srgbClr val="333333"/>
                </a:solidFill>
              </a:rPr>
              <a:t>Иисуса Христа.</a:t>
            </a:r>
            <a:endParaRPr lang="ru-RU" sz="2800" dirty="0"/>
          </a:p>
        </p:txBody>
      </p:sp>
      <p:sp>
        <p:nvSpPr>
          <p:cNvPr id="7" name="Прямоугольник 6"/>
          <p:cNvSpPr/>
          <p:nvPr/>
        </p:nvSpPr>
        <p:spPr>
          <a:xfrm>
            <a:off x="9831977" y="3792585"/>
            <a:ext cx="2081350" cy="1754326"/>
          </a:xfrm>
          <a:prstGeom prst="rect">
            <a:avLst/>
          </a:prstGeom>
        </p:spPr>
        <p:txBody>
          <a:bodyPr wrap="square">
            <a:spAutoFit/>
          </a:bodyPr>
          <a:lstStyle/>
          <a:p>
            <a:r>
              <a:rPr lang="ru-RU" dirty="0">
                <a:solidFill>
                  <a:srgbClr val="333333"/>
                </a:solidFill>
              </a:rPr>
              <a:t>Покровительствует солдатам, стоящим за веру и правду своей земли.</a:t>
            </a:r>
          </a:p>
          <a:p>
            <a:r>
              <a:rPr lang="ru-RU">
                <a:solidFill>
                  <a:srgbClr val="333333"/>
                </a:solidFill>
              </a:rPr>
              <a:t>Архангел Михаил-посланник Бога.</a:t>
            </a:r>
            <a:endParaRPr lang="ru-RU" dirty="0"/>
          </a:p>
        </p:txBody>
      </p:sp>
    </p:spTree>
    <p:extLst>
      <p:ext uri="{BB962C8B-B14F-4D97-AF65-F5344CB8AC3E}">
        <p14:creationId xmlns:p14="http://schemas.microsoft.com/office/powerpoint/2010/main" val="1830861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83771" y="539931"/>
            <a:ext cx="10570029" cy="5637032"/>
          </a:xfrm>
        </p:spPr>
        <p:txBody>
          <a:bodyPr>
            <a:normAutofit lnSpcReduction="10000"/>
          </a:bodyPr>
          <a:lstStyle/>
          <a:p>
            <a:pPr marL="0" indent="0">
              <a:buNone/>
            </a:pPr>
            <a:r>
              <a:rPr lang="ru-RU" dirty="0"/>
              <a:t>Сержант Чистосердов поднялся с колен навстречу летящей пуле, но в эту частицу, в эту корпускулу земного мига со стороны Востока, где только-только вставало низкое зимнее Солнце, его догнала молитва на крыле Архангела Михаила. Маленькая, слабенькая, даже косноязычная, она лишь слегка подтолкнула его, и он чуть качнулся в сторону, а гордая и красивая, поющая песню смерти пуля полетела дальше, чтобы окончить свой путь в стволе дерева, о котором ничего не знала. Дерево хранило в себе уже две таких песни и несколько осколков. И ещё </a:t>
            </a:r>
            <a:r>
              <a:rPr lang="ru-RU" dirty="0" err="1"/>
              <a:t>адиафора</a:t>
            </a:r>
            <a:r>
              <a:rPr lang="ru-RU" dirty="0"/>
              <a:t>-пуля не знала, сколько её сестёр и братьев-осколков засели в сердце упавшей на колени перед образом Пресвятой Богородицы матери.  Молитва полетела дальше, потому что единожды сказанная молитва не имеет своего окончания и, может быть, спасёт ещё нескольких сыновей, за которых молиться некому. </a:t>
            </a:r>
          </a:p>
          <a:p>
            <a:pPr marL="0" indent="0">
              <a:buNone/>
            </a:pPr>
            <a:r>
              <a:rPr lang="ru-RU" i="1" dirty="0"/>
              <a:t>Одному Богу известно…</a:t>
            </a:r>
          </a:p>
        </p:txBody>
      </p:sp>
    </p:spTree>
    <p:extLst>
      <p:ext uri="{BB962C8B-B14F-4D97-AF65-F5344CB8AC3E}">
        <p14:creationId xmlns:p14="http://schemas.microsoft.com/office/powerpoint/2010/main" val="2419781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D33F9E-37CE-DBBC-B9AE-E5C36CE3754E}"/>
              </a:ext>
            </a:extLst>
          </p:cNvPr>
          <p:cNvSpPr>
            <a:spLocks noGrp="1"/>
          </p:cNvSpPr>
          <p:nvPr>
            <p:ph type="title"/>
          </p:nvPr>
        </p:nvSpPr>
        <p:spPr/>
        <p:txBody>
          <a:bodyPr/>
          <a:lstStyle/>
          <a:p>
            <a:r>
              <a:rPr lang="ru-RU" dirty="0"/>
              <a:t>Сергей Козлов «Молитва о пуле»</a:t>
            </a:r>
            <a:br>
              <a:rPr lang="ru-RU" dirty="0"/>
            </a:br>
            <a:endParaRPr lang="ru-RU" dirty="0"/>
          </a:p>
        </p:txBody>
      </p:sp>
      <p:sp>
        <p:nvSpPr>
          <p:cNvPr id="3" name="Объект 2">
            <a:extLst>
              <a:ext uri="{FF2B5EF4-FFF2-40B4-BE49-F238E27FC236}">
                <a16:creationId xmlns:a16="http://schemas.microsoft.com/office/drawing/2014/main" id="{9BE1E62D-5E0C-2A96-8AAD-0279D4C8DEF1}"/>
              </a:ext>
            </a:extLst>
          </p:cNvPr>
          <p:cNvSpPr>
            <a:spLocks noGrp="1"/>
          </p:cNvSpPr>
          <p:nvPr>
            <p:ph idx="1"/>
          </p:nvPr>
        </p:nvSpPr>
        <p:spPr/>
        <p:txBody>
          <a:bodyPr/>
          <a:lstStyle/>
          <a:p>
            <a:r>
              <a:rPr lang="ru-RU" dirty="0"/>
              <a:t>С какой целью писатель использует говорящую фамилию третьего героя?</a:t>
            </a:r>
            <a:endParaRPr lang="en-US" dirty="0"/>
          </a:p>
          <a:p>
            <a:r>
              <a:rPr lang="ru-RU" dirty="0"/>
              <a:t>Автор указал в рассказе время и место, но наше внимание привлекают слова: молитва «летит вне времени и пространства». Напишите своё мнение, что этими словами хотел сказать писатель. </a:t>
            </a:r>
          </a:p>
          <a:p>
            <a:r>
              <a:rPr lang="ru-RU" dirty="0"/>
              <a:t>Заполните в рабочем листе таблицу: выпишите из текста эпитеты, слова, словосочетания, характеризующие  молитву. </a:t>
            </a:r>
          </a:p>
          <a:p>
            <a:endParaRPr lang="ru-RU" dirty="0"/>
          </a:p>
        </p:txBody>
      </p:sp>
    </p:spTree>
    <p:extLst>
      <p:ext uri="{BB962C8B-B14F-4D97-AF65-F5344CB8AC3E}">
        <p14:creationId xmlns:p14="http://schemas.microsoft.com/office/powerpoint/2010/main" val="3163493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5394" y="304800"/>
            <a:ext cx="10648406" cy="5872163"/>
          </a:xfrm>
        </p:spPr>
        <p:txBody>
          <a:bodyPr>
            <a:normAutofit/>
          </a:bodyPr>
          <a:lstStyle/>
          <a:p>
            <a:pPr marL="0" indent="0">
              <a:buNone/>
            </a:pPr>
            <a:r>
              <a:rPr lang="ru-RU" dirty="0"/>
              <a:t> </a:t>
            </a:r>
          </a:p>
        </p:txBody>
      </p:sp>
      <p:sp>
        <p:nvSpPr>
          <p:cNvPr id="6" name="TextBox 5">
            <a:extLst>
              <a:ext uri="{FF2B5EF4-FFF2-40B4-BE49-F238E27FC236}">
                <a16:creationId xmlns:a16="http://schemas.microsoft.com/office/drawing/2014/main" id="{E3044336-CB32-36E6-6280-EDF634587620}"/>
              </a:ext>
            </a:extLst>
          </p:cNvPr>
          <p:cNvSpPr txBox="1"/>
          <p:nvPr/>
        </p:nvSpPr>
        <p:spPr>
          <a:xfrm>
            <a:off x="968721" y="304862"/>
            <a:ext cx="9678154" cy="5190973"/>
          </a:xfrm>
          <a:prstGeom prst="rect">
            <a:avLst/>
          </a:prstGeom>
          <a:noFill/>
        </p:spPr>
        <p:txBody>
          <a:bodyPr wrap="square">
            <a:spAutoFit/>
          </a:bodyPr>
          <a:lstStyle/>
          <a:p>
            <a:pPr>
              <a:lnSpc>
                <a:spcPct val="115000"/>
              </a:lnSpc>
              <a:spcAft>
                <a:spcPts val="1000"/>
              </a:spcAft>
            </a:pPr>
            <a:r>
              <a:rPr lang="ru-RU" sz="4400" u="sng" dirty="0">
                <a:effectLst/>
                <a:latin typeface="Times New Roman" panose="02020603050405020304" pitchFamily="18" charset="0"/>
                <a:ea typeface="Calibri" panose="020F0502020204030204" pitchFamily="34" charset="0"/>
                <a:cs typeface="Times New Roman" panose="02020603050405020304" pitchFamily="18" charset="0"/>
              </a:rPr>
              <a:t>Сделайте вывод:  </a:t>
            </a:r>
            <a:r>
              <a:rPr lang="ru-RU" sz="4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1</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К какому миру (материальному или духовному) можно отнести молитву и пулю.                                                                                                                                               2) Сопоставьте предложения из текста: «Молитва полетела дальше, потому что единожды сказанная молитва не имеет своего окончания и, может быть, спасёт ещё нескольких сыновей, за которых молиться некому,» «Гордая и красивая, поющая песню смерти пуля» окончила свой путь в стволе дерева.» Запишите свои мысли.                                                                                                                                                              3)В первом предложении рассказа («Пуля, отлитая на заводе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Zaklady</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Metalove</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MESKO SA» в славянской Польше, весело и с пронзительной песней летела над замороженным январским полем славянской Луганщины») Сергей Сергеевич намеренно использует лексический повтор, выражая свою позицию.  Определите и запишите позицию автора.                                                                                                     4) Сформулируйте идею(идеи) рассказа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С.С.Козлова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«Молитва о пуле».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018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77143" y="330927"/>
            <a:ext cx="8490856" cy="1419496"/>
          </a:xfrm>
        </p:spPr>
        <p:txBody>
          <a:bodyPr>
            <a:normAutofit fontScale="90000"/>
          </a:bodyPr>
          <a:lstStyle/>
          <a:p>
            <a:r>
              <a:rPr lang="ru-RU" dirty="0"/>
              <a:t>Молитва ….</a:t>
            </a:r>
            <a:br>
              <a:rPr lang="ru-RU" dirty="0"/>
            </a:br>
            <a:r>
              <a:rPr lang="ru-RU" dirty="0"/>
              <a:t> </a:t>
            </a:r>
            <a:r>
              <a:rPr lang="ru-RU" sz="2700" dirty="0">
                <a:latin typeface="+mn-lt"/>
              </a:rPr>
              <a:t>Выполните задание в рабочем листе.</a:t>
            </a:r>
          </a:p>
        </p:txBody>
      </p:sp>
      <p:sp>
        <p:nvSpPr>
          <p:cNvPr id="3" name="Подзаголовок 2"/>
          <p:cNvSpPr>
            <a:spLocks noGrp="1"/>
          </p:cNvSpPr>
          <p:nvPr>
            <p:ph type="subTitle" idx="1"/>
          </p:nvPr>
        </p:nvSpPr>
        <p:spPr>
          <a:xfrm>
            <a:off x="1071154" y="2168434"/>
            <a:ext cx="4415246" cy="3089366"/>
          </a:xfrm>
        </p:spPr>
        <p:txBody>
          <a:bodyPr>
            <a:noAutofit/>
          </a:bodyPr>
          <a:lstStyle/>
          <a:p>
            <a:r>
              <a:rPr lang="ru-RU" b="1" dirty="0"/>
              <a:t>Молитва</a:t>
            </a:r>
            <a:r>
              <a:rPr lang="ru-RU" b="1" i="1" dirty="0"/>
              <a:t> </a:t>
            </a:r>
            <a:r>
              <a:rPr lang="ru-RU" i="1" dirty="0"/>
              <a:t>– </a:t>
            </a:r>
            <a:r>
              <a:rPr lang="ru-RU" dirty="0"/>
              <a:t>моление, религиозно-мистическое обращение с просьбами о чём-нибудь к Богу, к святым.  </a:t>
            </a:r>
          </a:p>
          <a:p>
            <a:r>
              <a:rPr lang="ru-RU" sz="1400" i="1" dirty="0"/>
              <a:t>Из словаря </a:t>
            </a:r>
            <a:r>
              <a:rPr lang="ru-RU" sz="1400" i="1" dirty="0" err="1"/>
              <a:t>С.Ожегова</a:t>
            </a:r>
            <a:endParaRPr lang="ru-RU" sz="1400" i="1" dirty="0"/>
          </a:p>
        </p:txBody>
      </p:sp>
      <p:pic>
        <p:nvPicPr>
          <p:cNvPr id="4" name="Рисунок 3"/>
          <p:cNvPicPr>
            <a:picLocks noChangeAspect="1"/>
          </p:cNvPicPr>
          <p:nvPr/>
        </p:nvPicPr>
        <p:blipFill>
          <a:blip r:embed="rId2"/>
          <a:stretch>
            <a:fillRect/>
          </a:stretch>
        </p:blipFill>
        <p:spPr>
          <a:xfrm>
            <a:off x="5242486" y="2002971"/>
            <a:ext cx="1707028" cy="2255157"/>
          </a:xfrm>
          <a:prstGeom prst="rect">
            <a:avLst/>
          </a:prstGeom>
        </p:spPr>
      </p:pic>
      <p:sp>
        <p:nvSpPr>
          <p:cNvPr id="5" name="Прямоугольник 4"/>
          <p:cNvSpPr/>
          <p:nvPr/>
        </p:nvSpPr>
        <p:spPr>
          <a:xfrm>
            <a:off x="5738948" y="1854926"/>
            <a:ext cx="6104709" cy="3257623"/>
          </a:xfrm>
          <a:prstGeom prst="rect">
            <a:avLst/>
          </a:prstGeom>
        </p:spPr>
        <p:txBody>
          <a:bodyPr wrap="square">
            <a:spAutoFit/>
          </a:bodyPr>
          <a:lstStyle/>
          <a:p>
            <a:pPr>
              <a:lnSpc>
                <a:spcPct val="115000"/>
              </a:lnSpc>
              <a:spcAft>
                <a:spcPts val="100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b="1" dirty="0">
                <a:latin typeface="Times New Roman" panose="02020603050405020304" pitchFamily="18" charset="0"/>
                <a:ea typeface="Calibri" panose="020F0502020204030204" pitchFamily="34" charset="0"/>
                <a:cs typeface="Times New Roman" panose="02020603050405020304" pitchFamily="18" charset="0"/>
              </a:rPr>
              <a:t>Молитва есть</a:t>
            </a:r>
            <a:r>
              <a:rPr lang="ru-RU" dirty="0">
                <a:latin typeface="Times New Roman" panose="02020603050405020304" pitchFamily="18" charset="0"/>
                <a:ea typeface="Calibri" panose="020F0502020204030204" pitchFamily="34" charset="0"/>
                <a:cs typeface="Times New Roman" panose="02020603050405020304" pitchFamily="18" charset="0"/>
              </a:rPr>
              <a:t> возношение ума и сердца к Богу, созерцание Бога, благоговейное стояние перед Ним, как перед Творцом, дающим тебе жизнь. Молитва- сообщество с ангелами и святыми, от века Богу угодившими. Молитва – исправление жизни, сильное побуждение к делам милосердным, безопасность жизни, усиленное старание избавиться от вечных мучений, живая вода души. Молитва – вмещение в сердце всех людей любви, вмещение в сердце Пресвятой Троицы».                                                                                                                                                        </a:t>
            </a:r>
            <a:r>
              <a:rPr lang="ru-RU" i="1" dirty="0">
                <a:latin typeface="Times New Roman" panose="02020603050405020304" pitchFamily="18" charset="0"/>
                <a:ea typeface="Calibri" panose="020F0502020204030204" pitchFamily="34" charset="0"/>
                <a:cs typeface="Times New Roman" panose="02020603050405020304" pitchFamily="18" charset="0"/>
              </a:rPr>
              <a:t>Иоанн </a:t>
            </a:r>
            <a:r>
              <a:rPr lang="ru-RU" i="1" dirty="0" err="1">
                <a:latin typeface="Times New Roman" panose="02020603050405020304" pitchFamily="18" charset="0"/>
                <a:ea typeface="Calibri" panose="020F0502020204030204" pitchFamily="34" charset="0"/>
                <a:cs typeface="Times New Roman" panose="02020603050405020304" pitchFamily="18" charset="0"/>
              </a:rPr>
              <a:t>Кронштадский</a:t>
            </a:r>
            <a:r>
              <a:rPr lang="ru-RU" i="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1472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Дополнительное задание.</a:t>
            </a:r>
          </a:p>
        </p:txBody>
      </p:sp>
      <p:sp>
        <p:nvSpPr>
          <p:cNvPr id="3" name="Объект 2"/>
          <p:cNvSpPr>
            <a:spLocks noGrp="1"/>
          </p:cNvSpPr>
          <p:nvPr>
            <p:ph idx="1"/>
          </p:nvPr>
        </p:nvSpPr>
        <p:spPr/>
        <p:txBody>
          <a:bodyPr/>
          <a:lstStyle/>
          <a:p>
            <a:pPr marL="0" indent="0">
              <a:buNone/>
            </a:pPr>
            <a:r>
              <a:rPr lang="ru-RU" dirty="0"/>
              <a:t>Пуля – «долго как быстро.»</a:t>
            </a:r>
          </a:p>
          <a:p>
            <a:pPr marL="0" indent="0">
              <a:buNone/>
            </a:pPr>
            <a:r>
              <a:rPr lang="ru-RU" dirty="0"/>
              <a:t>Молитва – «быстро как долго.»</a:t>
            </a:r>
          </a:p>
          <a:p>
            <a:pPr marL="0" indent="0">
              <a:buNone/>
            </a:pPr>
            <a:r>
              <a:rPr lang="ru-RU" dirty="0"/>
              <a:t>Поразмышляйте над этими словами. Объясните, как вы их понимаете. </a:t>
            </a:r>
          </a:p>
          <a:p>
            <a:endParaRPr lang="ru-RU" dirty="0"/>
          </a:p>
        </p:txBody>
      </p:sp>
    </p:spTree>
    <p:extLst>
      <p:ext uri="{BB962C8B-B14F-4D97-AF65-F5344CB8AC3E}">
        <p14:creationId xmlns:p14="http://schemas.microsoft.com/office/powerpoint/2010/main" val="3249419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Оценивание.</a:t>
            </a:r>
          </a:p>
        </p:txBody>
      </p:sp>
      <p:sp>
        <p:nvSpPr>
          <p:cNvPr id="3" name="Объект 2"/>
          <p:cNvSpPr>
            <a:spLocks noGrp="1"/>
          </p:cNvSpPr>
          <p:nvPr>
            <p:ph idx="1"/>
          </p:nvPr>
        </p:nvSpPr>
        <p:spPr/>
        <p:txBody>
          <a:bodyPr/>
          <a:lstStyle/>
          <a:p>
            <a:r>
              <a:rPr lang="ru-RU" dirty="0"/>
              <a:t>Оценка за работу по вопросам (устная часть).</a:t>
            </a:r>
          </a:p>
          <a:p>
            <a:r>
              <a:rPr lang="ru-RU" dirty="0"/>
              <a:t>Оценка за работу по заполнению таблиц (письменная часть).</a:t>
            </a:r>
          </a:p>
          <a:p>
            <a:r>
              <a:rPr lang="ru-RU" dirty="0"/>
              <a:t>Оценка за формулировку позиции автора и идеи рассказа.</a:t>
            </a:r>
          </a:p>
        </p:txBody>
      </p:sp>
    </p:spTree>
    <p:extLst>
      <p:ext uri="{BB962C8B-B14F-4D97-AF65-F5344CB8AC3E}">
        <p14:creationId xmlns:p14="http://schemas.microsoft.com/office/powerpoint/2010/main" val="3436958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Домашнее задание: </a:t>
            </a:r>
          </a:p>
        </p:txBody>
      </p:sp>
      <p:sp>
        <p:nvSpPr>
          <p:cNvPr id="3" name="Объект 2"/>
          <p:cNvSpPr>
            <a:spLocks noGrp="1"/>
          </p:cNvSpPr>
          <p:nvPr>
            <p:ph idx="1"/>
          </p:nvPr>
        </p:nvSpPr>
        <p:spPr/>
        <p:txBody>
          <a:bodyPr/>
          <a:lstStyle/>
          <a:p>
            <a:pPr marL="0" lvl="0" indent="0">
              <a:buNone/>
            </a:pPr>
            <a:r>
              <a:rPr lang="ru-RU" dirty="0"/>
              <a:t>написать итоговое сочинение по теме (на выбор):                                            «Существует ли что-то неподвластное времени?»,                                                      « Что можно считать временным, а что вечным в нашей жизни?», «Что такое материнская любовь?»</a:t>
            </a:r>
          </a:p>
          <a:p>
            <a:endParaRPr lang="ru-RU" dirty="0"/>
          </a:p>
        </p:txBody>
      </p:sp>
    </p:spTree>
    <p:extLst>
      <p:ext uri="{BB962C8B-B14F-4D97-AF65-F5344CB8AC3E}">
        <p14:creationId xmlns:p14="http://schemas.microsoft.com/office/powerpoint/2010/main" val="4073274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32367" y="365125"/>
            <a:ext cx="7121434" cy="6105344"/>
          </a:xfrm>
        </p:spPr>
        <p:txBody>
          <a:bodyPr>
            <a:normAutofit fontScale="90000"/>
          </a:bodyPr>
          <a:lstStyle/>
          <a:p>
            <a:pPr algn="ctr"/>
            <a:r>
              <a:rPr lang="ru-RU" b="1" dirty="0"/>
              <a:t>Козлов Сергей Сергеевич  </a:t>
            </a:r>
            <a:r>
              <a:rPr lang="ru-RU" dirty="0"/>
              <a:t>                                                      (28 мая 1966, г. Тюмень) – писатель, сценарист, публицист, председатель Тюменского регионального отделения Союза писателей России.</a:t>
            </a:r>
            <a:br>
              <a:rPr lang="ru-RU" dirty="0"/>
            </a:br>
            <a:r>
              <a:rPr lang="ru-RU" dirty="0"/>
              <a:t> </a:t>
            </a:r>
            <a:br>
              <a:rPr lang="ru-RU" dirty="0"/>
            </a:br>
            <a:endParaRPr lang="ru-RU"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1224" y="1042993"/>
            <a:ext cx="3622765" cy="3894473"/>
          </a:xfrm>
        </p:spPr>
      </p:pic>
    </p:spTree>
    <p:extLst>
      <p:ext uri="{BB962C8B-B14F-4D97-AF65-F5344CB8AC3E}">
        <p14:creationId xmlns:p14="http://schemas.microsoft.com/office/powerpoint/2010/main" val="396599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Как характеризуют Сергея Сергеевича Козлова предложенные высказывания?</a:t>
            </a:r>
          </a:p>
        </p:txBody>
      </p:sp>
      <p:sp>
        <p:nvSpPr>
          <p:cNvPr id="3" name="Объект 2"/>
          <p:cNvSpPr>
            <a:spLocks noGrp="1"/>
          </p:cNvSpPr>
          <p:nvPr>
            <p:ph idx="1"/>
          </p:nvPr>
        </p:nvSpPr>
        <p:spPr>
          <a:xfrm>
            <a:off x="757646" y="1825625"/>
            <a:ext cx="10502537" cy="4305209"/>
          </a:xfrm>
        </p:spPr>
        <p:txBody>
          <a:bodyPr>
            <a:normAutofit fontScale="92500" lnSpcReduction="20000"/>
          </a:bodyPr>
          <a:lstStyle/>
          <a:p>
            <a:pPr marL="0" indent="0">
              <a:buNone/>
            </a:pPr>
            <a:endParaRPr lang="ru-RU" dirty="0"/>
          </a:p>
          <a:p>
            <a:pPr marL="0" indent="0">
              <a:buNone/>
            </a:pPr>
            <a:r>
              <a:rPr lang="ru-RU" i="1" dirty="0"/>
              <a:t>Мирская слава нужна тем, кто не умеет писать, сочинять, рисовать. Тем, кто умеет от Бога, нужны тишина и немного денег. А самым лучшим и денег не надо… Настоящие творческие люди предпочитают дутой славе узнавание – от своих читателей, слушателей, зрителей…</a:t>
            </a:r>
          </a:p>
          <a:p>
            <a:pPr marL="0" indent="0">
              <a:buNone/>
            </a:pPr>
            <a:r>
              <a:rPr lang="ru-RU" i="1" dirty="0"/>
              <a:t>Мирская слава – дешёвый антураж.</a:t>
            </a:r>
          </a:p>
          <a:p>
            <a:pPr marL="0" indent="0">
              <a:buNone/>
            </a:pPr>
            <a:r>
              <a:rPr lang="ru-RU" i="1" dirty="0"/>
              <a:t>Талант не ищет щель или заднюю дверь, чтобы пробиться, он светит сквозь пространство и время.</a:t>
            </a:r>
          </a:p>
          <a:p>
            <a:pPr marL="0" indent="0">
              <a:buNone/>
            </a:pPr>
            <a:r>
              <a:rPr lang="ru-RU" i="1" dirty="0">
                <a:solidFill>
                  <a:srgbClr val="000000"/>
                </a:solidFill>
                <a:latin typeface="Noto Sans Armenian" panose="020B0502040504020204" pitchFamily="34"/>
                <a:ea typeface="Calibri" panose="020F0502020204030204" pitchFamily="34" charset="0"/>
                <a:cs typeface="Times New Roman" panose="02020603050405020304" pitchFamily="18" charset="0"/>
              </a:rPr>
              <a:t>После чтения хороших текстов и книг возрождаются остатки веры в то, что у человечества ещё есть шанс. Это как после героических или удивительно добрых поступков людей, от которых наше мещанское большинство отвыкло.</a:t>
            </a:r>
            <a:endParaRPr lang="ru-RU" sz="3600" i="1"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09245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Как характеризуют Сергея Сергеевича Козлова предложенные высказывания?</a:t>
            </a:r>
          </a:p>
        </p:txBody>
      </p:sp>
      <p:sp>
        <p:nvSpPr>
          <p:cNvPr id="3" name="Объект 2"/>
          <p:cNvSpPr>
            <a:spLocks noGrp="1"/>
          </p:cNvSpPr>
          <p:nvPr>
            <p:ph idx="1"/>
          </p:nvPr>
        </p:nvSpPr>
        <p:spPr>
          <a:xfrm>
            <a:off x="670561" y="1825625"/>
            <a:ext cx="11295016" cy="3329850"/>
          </a:xfrm>
        </p:spPr>
        <p:txBody>
          <a:bodyPr>
            <a:normAutofit fontScale="32500" lnSpcReduction="20000"/>
          </a:bodyPr>
          <a:lstStyle/>
          <a:p>
            <a:pPr marL="0" indent="0">
              <a:buNone/>
            </a:pPr>
            <a:r>
              <a:rPr lang="ru-RU" dirty="0"/>
              <a:t> </a:t>
            </a:r>
            <a:r>
              <a:rPr lang="ru-RU" sz="4500" i="1" dirty="0"/>
              <a:t>В сумерках возвращаюсь домой. У подъезда одного из домов привалившись к стене стоит сутуловатый щуплый мужчина. Окликает меня:</a:t>
            </a:r>
            <a:br>
              <a:rPr lang="ru-RU" sz="4500" i="1" dirty="0"/>
            </a:br>
            <a:r>
              <a:rPr lang="ru-RU" sz="4500" i="1" dirty="0"/>
              <a:t>- Закурить не будет?</a:t>
            </a:r>
            <a:br>
              <a:rPr lang="ru-RU" sz="4500" i="1" dirty="0"/>
            </a:br>
            <a:r>
              <a:rPr lang="ru-RU" sz="4500" i="1" dirty="0"/>
              <a:t>Протягиваю ему сигарету и уже делаю следующий шаг.</a:t>
            </a:r>
            <a:br>
              <a:rPr lang="ru-RU" sz="4500" i="1" dirty="0"/>
            </a:br>
            <a:r>
              <a:rPr lang="ru-RU" sz="4500" i="1" dirty="0"/>
              <a:t>- И огоньку…</a:t>
            </a:r>
            <a:br>
              <a:rPr lang="ru-RU" sz="4500" i="1" dirty="0"/>
            </a:br>
            <a:r>
              <a:rPr lang="ru-RU" sz="4500" i="1" dirty="0"/>
              <a:t>Достаю зажигалку, он прикуривает, чуть закашливается, я снова делаю шаг.</a:t>
            </a:r>
            <a:br>
              <a:rPr lang="ru-RU" sz="4500" i="1" dirty="0"/>
            </a:br>
            <a:r>
              <a:rPr lang="ru-RU" sz="4500" i="1" dirty="0"/>
              <a:t>- Может, у вас будет немного денег?</a:t>
            </a:r>
            <a:br>
              <a:rPr lang="ru-RU" sz="4500" i="1" dirty="0"/>
            </a:br>
            <a:r>
              <a:rPr lang="ru-RU" sz="4500" i="1" dirty="0"/>
              <a:t>Молча достаю из портмоне «сотку», протягиваю.</a:t>
            </a:r>
            <a:br>
              <a:rPr lang="ru-RU" sz="4500" i="1" dirty="0"/>
            </a:br>
            <a:r>
              <a:rPr lang="ru-RU" sz="4500" i="1" dirty="0"/>
              <a:t>- Спасибо, - он хочет что-то ещё, но молчит. Я снова делаю шаг…</a:t>
            </a:r>
            <a:br>
              <a:rPr lang="ru-RU" sz="4500" i="1" dirty="0"/>
            </a:br>
            <a:r>
              <a:rPr lang="ru-RU" sz="4500" i="1" dirty="0"/>
              <a:t>- Простите…</a:t>
            </a:r>
            <a:br>
              <a:rPr lang="ru-RU" sz="4500" i="1" dirty="0"/>
            </a:br>
            <a:r>
              <a:rPr lang="ru-RU" sz="4500" i="1" dirty="0"/>
              <a:t>- Телефон, часы? – с ухмылкой поворачиваюсь я.</a:t>
            </a:r>
            <a:br>
              <a:rPr lang="ru-RU" sz="4500" i="1" dirty="0"/>
            </a:br>
            <a:r>
              <a:rPr lang="ru-RU" sz="4500" i="1" dirty="0"/>
              <a:t>- Телефон, мне очень нужно позвонить.</a:t>
            </a:r>
            <a:br>
              <a:rPr lang="ru-RU" sz="4500" i="1" dirty="0"/>
            </a:br>
            <a:r>
              <a:rPr lang="ru-RU" sz="4500" i="1" dirty="0"/>
              <a:t>По нему вижу, что подвоха никакого нет. Да и весовая категория не та. В бегуны тоже не годится. Протягиваю телефон.</a:t>
            </a:r>
            <a:br>
              <a:rPr lang="ru-RU" sz="4500" i="1" dirty="0"/>
            </a:br>
            <a:r>
              <a:rPr lang="ru-RU" sz="4500" i="1" dirty="0"/>
              <a:t>Он торопливо одевает очки, потом тыкает пальцем в экран. Я делаю вид, что смотрю в другую сторону. А он говорит в трубку:</a:t>
            </a:r>
            <a:br>
              <a:rPr lang="ru-RU" sz="4500" i="1" dirty="0"/>
            </a:br>
            <a:r>
              <a:rPr lang="ru-RU" sz="4500" i="1" dirty="0"/>
              <a:t>- Валя, да… Я встретил хорошего человека. У меня есть деньги на автобус. Я приеду. Да, сейчас…</a:t>
            </a:r>
            <a:br>
              <a:rPr lang="ru-RU" sz="4500" i="1" dirty="0"/>
            </a:br>
            <a:r>
              <a:rPr lang="ru-RU" sz="4500" i="1" dirty="0"/>
              <a:t>Протягивает мне телефон:</a:t>
            </a:r>
            <a:br>
              <a:rPr lang="ru-RU" sz="4500" i="1" dirty="0"/>
            </a:br>
            <a:r>
              <a:rPr lang="ru-RU" sz="4500" i="1" dirty="0"/>
              <a:t>- Спасибо.</a:t>
            </a:r>
            <a:br>
              <a:rPr lang="ru-RU" sz="4500" i="1" dirty="0"/>
            </a:br>
            <a:r>
              <a:rPr lang="ru-RU" sz="4500" i="1" dirty="0"/>
              <a:t>- Может, ещё сигарет? – уже участливо спрашиваю я.</a:t>
            </a:r>
            <a:br>
              <a:rPr lang="ru-RU" sz="4500" i="1" dirty="0"/>
            </a:br>
            <a:r>
              <a:rPr lang="ru-RU" sz="4500" i="1" dirty="0"/>
              <a:t>- Нет, спасибо, она не любит, когда я курю. Спасибо ещё раз…</a:t>
            </a:r>
            <a:br>
              <a:rPr lang="ru-RU" sz="4500" i="1" dirty="0"/>
            </a:br>
            <a:r>
              <a:rPr lang="ru-RU" sz="4500" i="1" dirty="0"/>
              <a:t>А я иду домой с хорошим, чуть ли не романтическим настроением. Ан нет: надо было купить ему цветок для неё…</a:t>
            </a:r>
          </a:p>
          <a:p>
            <a:pPr marL="0" indent="0">
              <a:buNone/>
            </a:pPr>
            <a:endParaRPr lang="ru-RU" sz="3800" dirty="0"/>
          </a:p>
        </p:txBody>
      </p:sp>
      <p:sp>
        <p:nvSpPr>
          <p:cNvPr id="4" name="Прямоугольник 3"/>
          <p:cNvSpPr/>
          <p:nvPr/>
        </p:nvSpPr>
        <p:spPr>
          <a:xfrm>
            <a:off x="2978330" y="5345679"/>
            <a:ext cx="8795659" cy="375552"/>
          </a:xfrm>
          <a:prstGeom prst="rect">
            <a:avLst/>
          </a:prstGeom>
        </p:spPr>
        <p:txBody>
          <a:bodyPr wrap="square">
            <a:spAutoFit/>
          </a:bodyPr>
          <a:lstStyle/>
          <a:p>
            <a:pPr>
              <a:lnSpc>
                <a:spcPct val="107000"/>
              </a:lnSpc>
              <a:spcAft>
                <a:spcPts val="800"/>
              </a:spcAft>
            </a:pPr>
            <a:r>
              <a:rPr lang="ru-RU" i="1" dirty="0"/>
              <a:t>У доброго человека чужая боль больше своей болит.</a:t>
            </a:r>
          </a:p>
        </p:txBody>
      </p:sp>
    </p:spTree>
    <p:extLst>
      <p:ext uri="{BB962C8B-B14F-4D97-AF65-F5344CB8AC3E}">
        <p14:creationId xmlns:p14="http://schemas.microsoft.com/office/powerpoint/2010/main" val="562418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9269" y="365126"/>
            <a:ext cx="10674531" cy="723446"/>
          </a:xfrm>
        </p:spPr>
        <p:txBody>
          <a:bodyPr>
            <a:normAutofit fontScale="90000"/>
          </a:bodyPr>
          <a:lstStyle/>
          <a:p>
            <a:r>
              <a:rPr lang="ru-RU" dirty="0"/>
              <a:t>Как характеризуют Сергея Сергеевича Козлова предложенные высказывания?</a:t>
            </a:r>
          </a:p>
        </p:txBody>
      </p:sp>
      <p:sp>
        <p:nvSpPr>
          <p:cNvPr id="3" name="Объект 2"/>
          <p:cNvSpPr>
            <a:spLocks noGrp="1"/>
          </p:cNvSpPr>
          <p:nvPr>
            <p:ph idx="1"/>
          </p:nvPr>
        </p:nvSpPr>
        <p:spPr>
          <a:xfrm>
            <a:off x="844730" y="1825625"/>
            <a:ext cx="10319659" cy="2258695"/>
          </a:xfrm>
        </p:spPr>
        <p:txBody>
          <a:bodyPr>
            <a:normAutofit/>
          </a:bodyPr>
          <a:lstStyle/>
          <a:p>
            <a:r>
              <a:rPr lang="ru-RU" i="1" dirty="0"/>
              <a:t>Если вы вдруг стали окончательно удовлетворены однажды полученными знаниями, значит - пополнили армию всезнающих глупцов.</a:t>
            </a:r>
          </a:p>
          <a:p>
            <a:r>
              <a:rPr lang="ru-RU" i="1" dirty="0"/>
              <a:t>Он часто обращался к искусственному интеллекту. Своего отродясь не хватало.</a:t>
            </a:r>
          </a:p>
          <a:p>
            <a:pPr marL="0" indent="0">
              <a:buNone/>
            </a:pPr>
            <a:endParaRPr lang="ru-RU" dirty="0"/>
          </a:p>
        </p:txBody>
      </p:sp>
    </p:spTree>
    <p:extLst>
      <p:ext uri="{BB962C8B-B14F-4D97-AF65-F5344CB8AC3E}">
        <p14:creationId xmlns:p14="http://schemas.microsoft.com/office/powerpoint/2010/main" val="1941195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Как характеризуют Сергея Сергеевича Козлова предложенные высказывания?</a:t>
            </a:r>
          </a:p>
        </p:txBody>
      </p:sp>
      <p:sp>
        <p:nvSpPr>
          <p:cNvPr id="3" name="Объект 2"/>
          <p:cNvSpPr>
            <a:spLocks noGrp="1"/>
          </p:cNvSpPr>
          <p:nvPr>
            <p:ph idx="1"/>
          </p:nvPr>
        </p:nvSpPr>
        <p:spPr>
          <a:xfrm>
            <a:off x="838200" y="1825625"/>
            <a:ext cx="10361023" cy="4383586"/>
          </a:xfrm>
        </p:spPr>
        <p:txBody>
          <a:bodyPr>
            <a:normAutofit/>
          </a:bodyPr>
          <a:lstStyle/>
          <a:p>
            <a:r>
              <a:rPr lang="ru-RU" i="1" dirty="0"/>
              <a:t>Большинство людей живут в границах, в пределах, выдуманных кем-то для них или ими самими шаблонов. Пророки стоят над шаблонами. Над пророками – только </a:t>
            </a:r>
            <a:r>
              <a:rPr lang="ru-RU" i="1" u="sng" dirty="0"/>
              <a:t>Бог</a:t>
            </a:r>
            <a:r>
              <a:rPr lang="ru-RU" i="1" dirty="0"/>
              <a:t>.</a:t>
            </a:r>
          </a:p>
          <a:p>
            <a:r>
              <a:rPr lang="ru-RU" i="1" dirty="0"/>
              <a:t>Смешно видеть, как люди следуют некой выбранной модели поведения и так стараются, что это вызывающе заметно. Вы бы так </a:t>
            </a:r>
            <a:r>
              <a:rPr lang="ru-RU" i="1" u="sng" dirty="0"/>
              <a:t>заповедям</a:t>
            </a:r>
            <a:r>
              <a:rPr lang="ru-RU" i="1" dirty="0"/>
              <a:t> следовали.</a:t>
            </a:r>
          </a:p>
          <a:p>
            <a:r>
              <a:rPr lang="ru-RU" i="1" dirty="0"/>
              <a:t>Люди восхищаются </a:t>
            </a:r>
            <a:r>
              <a:rPr lang="ru-RU" i="1" dirty="0" err="1"/>
              <a:t>нейросетью</a:t>
            </a:r>
            <a:r>
              <a:rPr lang="ru-RU" i="1" dirty="0"/>
              <a:t> как первобытные аборигены бусами. Книги откройте, в картинную галерею сходите, Рахманинова включите… А лучше – </a:t>
            </a:r>
            <a:r>
              <a:rPr lang="ru-RU" i="1" u="sng" dirty="0"/>
              <a:t>в храм – к Создателю </a:t>
            </a:r>
            <a:r>
              <a:rPr lang="ru-RU" i="1" dirty="0"/>
              <a:t>всего настоящего, </a:t>
            </a:r>
            <a:r>
              <a:rPr lang="ru-RU" i="1" u="sng" dirty="0"/>
              <a:t>к Творцу </a:t>
            </a:r>
            <a:r>
              <a:rPr lang="ru-RU" i="1" dirty="0"/>
              <a:t>всех творцов.</a:t>
            </a:r>
          </a:p>
          <a:p>
            <a:endParaRPr lang="ru-RU" dirty="0"/>
          </a:p>
        </p:txBody>
      </p:sp>
    </p:spTree>
    <p:extLst>
      <p:ext uri="{BB962C8B-B14F-4D97-AF65-F5344CB8AC3E}">
        <p14:creationId xmlns:p14="http://schemas.microsoft.com/office/powerpoint/2010/main" val="84738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23406" y="469628"/>
            <a:ext cx="10317479" cy="1460500"/>
          </a:xfrm>
        </p:spPr>
        <p:txBody>
          <a:bodyPr>
            <a:normAutofit fontScale="90000"/>
          </a:bodyPr>
          <a:lstStyle/>
          <a:p>
            <a:pPr algn="ctr"/>
            <a:r>
              <a:rPr lang="ru-RU" dirty="0"/>
              <a:t> </a:t>
            </a:r>
            <a:r>
              <a:rPr lang="ru-RU" sz="4000" dirty="0"/>
              <a:t>Проанализируйте высказывание Сергея Сергеевича и предположите, на какую тему будет произведение, с которым мы сегодня познакомимся?</a:t>
            </a:r>
          </a:p>
        </p:txBody>
      </p:sp>
      <p:sp>
        <p:nvSpPr>
          <p:cNvPr id="3" name="Объект 2"/>
          <p:cNvSpPr>
            <a:spLocks noGrp="1"/>
          </p:cNvSpPr>
          <p:nvPr>
            <p:ph idx="1"/>
          </p:nvPr>
        </p:nvSpPr>
        <p:spPr>
          <a:xfrm>
            <a:off x="888274" y="2525485"/>
            <a:ext cx="10465526" cy="3651477"/>
          </a:xfrm>
        </p:spPr>
        <p:txBody>
          <a:bodyPr>
            <a:normAutofit/>
          </a:bodyPr>
          <a:lstStyle/>
          <a:p>
            <a:pPr marL="0" indent="0">
              <a:buNone/>
            </a:pPr>
            <a:r>
              <a:rPr lang="ru-RU" i="1" dirty="0">
                <a:solidFill>
                  <a:srgbClr val="000000"/>
                </a:solidFill>
                <a:latin typeface="Noto Sans Armenian" panose="020B0502040504020204" pitchFamily="34"/>
                <a:ea typeface="Calibri" panose="020F0502020204030204" pitchFamily="34" charset="0"/>
                <a:cs typeface="Times New Roman" panose="02020603050405020304" pitchFamily="18" charset="0"/>
              </a:rPr>
              <a:t>Я – РУССКИЙ! Это я сейчас пишу безотносительно к чему-либо. Потому что я произносил и писал эту фразу с тех пор, как научился говорить и писать. А особенно – последние 35 лет. И если какие-то гнилые менеджеры захотят эту фразу запатентовать своими </a:t>
            </a:r>
            <a:r>
              <a:rPr lang="ru-RU" i="1" dirty="0" err="1">
                <a:solidFill>
                  <a:srgbClr val="000000"/>
                </a:solidFill>
                <a:latin typeface="Noto Sans Armenian" panose="020B0502040504020204" pitchFamily="34"/>
                <a:ea typeface="Calibri" panose="020F0502020204030204" pitchFamily="34" charset="0"/>
                <a:cs typeface="Times New Roman" panose="02020603050405020304" pitchFamily="18" charset="0"/>
              </a:rPr>
              <a:t>понтами</a:t>
            </a:r>
            <a:r>
              <a:rPr lang="ru-RU" i="1" dirty="0">
                <a:solidFill>
                  <a:srgbClr val="000000"/>
                </a:solidFill>
                <a:latin typeface="Noto Sans Armenian" panose="020B0502040504020204" pitchFamily="34"/>
                <a:ea typeface="Calibri" panose="020F0502020204030204" pitchFamily="34" charset="0"/>
                <a:cs typeface="Times New Roman" panose="02020603050405020304" pitchFamily="18" charset="0"/>
              </a:rPr>
              <a:t>, пусть сначала выкупят её у Александра Невского, Дмитрия Донского и Александра Васильевича Суворова. Только они не продадут… И я не продам.</a:t>
            </a:r>
            <a:endParaRPr lang="ru-RU" sz="3600" i="1"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81757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77143" y="330927"/>
            <a:ext cx="8490856" cy="1105988"/>
          </a:xfrm>
        </p:spPr>
        <p:txBody>
          <a:bodyPr>
            <a:normAutofit/>
          </a:bodyPr>
          <a:lstStyle/>
          <a:p>
            <a:r>
              <a:rPr lang="ru-RU" dirty="0"/>
              <a:t>«Молитва о пуле»</a:t>
            </a:r>
          </a:p>
        </p:txBody>
      </p:sp>
      <p:sp>
        <p:nvSpPr>
          <p:cNvPr id="3" name="Подзаголовок 2"/>
          <p:cNvSpPr>
            <a:spLocks noGrp="1"/>
          </p:cNvSpPr>
          <p:nvPr>
            <p:ph type="subTitle" idx="1"/>
          </p:nvPr>
        </p:nvSpPr>
        <p:spPr>
          <a:xfrm>
            <a:off x="844805" y="1436916"/>
            <a:ext cx="4641595" cy="1349828"/>
          </a:xfrm>
        </p:spPr>
        <p:txBody>
          <a:bodyPr>
            <a:noAutofit/>
          </a:bodyPr>
          <a:lstStyle/>
          <a:p>
            <a:r>
              <a:rPr lang="ru-RU" b="1" dirty="0"/>
              <a:t>Молитва</a:t>
            </a:r>
            <a:r>
              <a:rPr lang="ru-RU" b="1" i="1" dirty="0"/>
              <a:t> </a:t>
            </a:r>
            <a:r>
              <a:rPr lang="ru-RU" i="1" dirty="0"/>
              <a:t>– </a:t>
            </a:r>
            <a:r>
              <a:rPr lang="ru-RU" dirty="0"/>
              <a:t>моление, религиозно-мистическое обращение с просьбами о чём-нибудь к Богу, к святым.  </a:t>
            </a:r>
            <a:r>
              <a:rPr lang="ru-RU" sz="1400" i="1" dirty="0"/>
              <a:t>Из толкового словаря </a:t>
            </a:r>
            <a:r>
              <a:rPr lang="ru-RU" sz="1400" i="1" dirty="0" err="1"/>
              <a:t>С.Ожегова</a:t>
            </a:r>
            <a:endParaRPr lang="ru-RU" sz="1400" i="1" dirty="0"/>
          </a:p>
        </p:txBody>
      </p:sp>
      <p:pic>
        <p:nvPicPr>
          <p:cNvPr id="4" name="Рисунок 3"/>
          <p:cNvPicPr>
            <a:picLocks noChangeAspect="1"/>
          </p:cNvPicPr>
          <p:nvPr/>
        </p:nvPicPr>
        <p:blipFill>
          <a:blip r:embed="rId2"/>
          <a:stretch>
            <a:fillRect/>
          </a:stretch>
        </p:blipFill>
        <p:spPr>
          <a:xfrm>
            <a:off x="5242486" y="2002971"/>
            <a:ext cx="1707028" cy="2255157"/>
          </a:xfrm>
          <a:prstGeom prst="rect">
            <a:avLst/>
          </a:prstGeom>
        </p:spPr>
      </p:pic>
      <p:sp>
        <p:nvSpPr>
          <p:cNvPr id="5" name="Прямоугольник 4"/>
          <p:cNvSpPr/>
          <p:nvPr/>
        </p:nvSpPr>
        <p:spPr>
          <a:xfrm>
            <a:off x="470263" y="2882538"/>
            <a:ext cx="5660571" cy="3596369"/>
          </a:xfrm>
          <a:prstGeom prst="rect">
            <a:avLst/>
          </a:prstGeom>
        </p:spPr>
        <p:txBody>
          <a:bodyPr wrap="square">
            <a:spAutoFit/>
          </a:bodyPr>
          <a:lstStyle/>
          <a:p>
            <a:pPr>
              <a:lnSpc>
                <a:spcPct val="115000"/>
              </a:lnSpc>
              <a:spcAft>
                <a:spcPts val="100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b="1" dirty="0">
                <a:latin typeface="Times New Roman" panose="02020603050405020304" pitchFamily="18" charset="0"/>
                <a:ea typeface="Calibri" panose="020F0502020204030204" pitchFamily="34" charset="0"/>
                <a:cs typeface="Times New Roman" panose="02020603050405020304" pitchFamily="18" charset="0"/>
              </a:rPr>
              <a:t>Молитва есть</a:t>
            </a:r>
            <a:r>
              <a:rPr lang="ru-RU" dirty="0">
                <a:latin typeface="Times New Roman" panose="02020603050405020304" pitchFamily="18" charset="0"/>
                <a:ea typeface="Calibri" panose="020F0502020204030204" pitchFamily="34" charset="0"/>
                <a:cs typeface="Times New Roman" panose="02020603050405020304" pitchFamily="18" charset="0"/>
              </a:rPr>
              <a:t> возношение ума и сердца к Богу, созерцание Бога, благоговейное стояние перед Ним, как перед Творцом, дающим тебе жизнь. Молитва- сообщество с ангелами и святыми, от века Богу угодившими. Молитва – исправление жизни, сильное побуждение к делам милосердным, безопасность жизни, усиленное старание избавиться от вечных мучений, живая вода души. Молитва – вмещение в сердце всех людей любви, вмещение в сердце Пресвятой Троицы».                                                               </a:t>
            </a:r>
            <a:r>
              <a:rPr lang="ru-RU" i="1" dirty="0">
                <a:latin typeface="Times New Roman" panose="02020603050405020304" pitchFamily="18" charset="0"/>
                <a:ea typeface="Calibri" panose="020F0502020204030204" pitchFamily="34" charset="0"/>
                <a:cs typeface="Times New Roman" panose="02020603050405020304" pitchFamily="18" charset="0"/>
              </a:rPr>
              <a:t>Иоанн </a:t>
            </a:r>
            <a:r>
              <a:rPr lang="ru-RU" i="1" dirty="0" err="1">
                <a:latin typeface="Times New Roman" panose="02020603050405020304" pitchFamily="18" charset="0"/>
                <a:ea typeface="Calibri" panose="020F0502020204030204" pitchFamily="34" charset="0"/>
                <a:cs typeface="Times New Roman" panose="02020603050405020304" pitchFamily="18" charset="0"/>
              </a:rPr>
              <a:t>Кронштадский</a:t>
            </a:r>
            <a:r>
              <a:rPr lang="ru-RU" i="1" dirty="0">
                <a:latin typeface="Times New Roman" panose="02020603050405020304" pitchFamily="18" charset="0"/>
                <a:ea typeface="Calibri" panose="020F0502020204030204" pitchFamily="34" charset="0"/>
                <a:cs typeface="Times New Roman" panose="02020603050405020304" pitchFamily="18" charset="0"/>
              </a:rPr>
              <a:t> </a:t>
            </a:r>
            <a:endParaRPr lang="ru-RU" sz="1600" i="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Рисунок 6"/>
          <p:cNvPicPr>
            <a:picLocks noChangeAspect="1"/>
          </p:cNvPicPr>
          <p:nvPr/>
        </p:nvPicPr>
        <p:blipFill>
          <a:blip r:embed="rId3"/>
          <a:stretch>
            <a:fillRect/>
          </a:stretch>
        </p:blipFill>
        <p:spPr>
          <a:xfrm>
            <a:off x="6190780" y="4139137"/>
            <a:ext cx="5452580" cy="1817526"/>
          </a:xfrm>
          <a:prstGeom prst="rect">
            <a:avLst/>
          </a:prstGeom>
        </p:spPr>
      </p:pic>
      <p:sp>
        <p:nvSpPr>
          <p:cNvPr id="8" name="Прямоугольник 7"/>
          <p:cNvSpPr/>
          <p:nvPr/>
        </p:nvSpPr>
        <p:spPr>
          <a:xfrm>
            <a:off x="6235337" y="1436915"/>
            <a:ext cx="5869504" cy="2677656"/>
          </a:xfrm>
          <a:prstGeom prst="rect">
            <a:avLst/>
          </a:prstGeom>
        </p:spPr>
        <p:txBody>
          <a:bodyPr wrap="square">
            <a:spAutoFit/>
          </a:bodyPr>
          <a:lstStyle/>
          <a:p>
            <a:r>
              <a:rPr lang="ru-RU" sz="2400" b="1" dirty="0"/>
              <a:t>ПУЛЯ,</a:t>
            </a:r>
            <a:r>
              <a:rPr lang="ru-RU" sz="2400" dirty="0"/>
              <a:t> -и, жен. Заключённый в патрон небольшой снаряд для стрельбы из ружей, винтовок, пулемётов, револьверов. Трассирующая п. Разрывная п. Бронебойная </a:t>
            </a:r>
          </a:p>
          <a:p>
            <a:r>
              <a:rPr lang="ru-RU" sz="2400" dirty="0"/>
              <a:t>| прил. пулевой, -</a:t>
            </a:r>
            <a:r>
              <a:rPr lang="ru-RU" sz="2400" dirty="0" err="1"/>
              <a:t>ая</a:t>
            </a:r>
            <a:r>
              <a:rPr lang="ru-RU" sz="2400" dirty="0"/>
              <a:t>, -</a:t>
            </a:r>
            <a:r>
              <a:rPr lang="ru-RU" sz="2400" dirty="0" err="1"/>
              <a:t>ое</a:t>
            </a:r>
            <a:r>
              <a:rPr lang="ru-RU" sz="2400" dirty="0"/>
              <a:t>. Пулевое ранение. Пулевая стрельба.  </a:t>
            </a:r>
            <a:r>
              <a:rPr lang="ru-RU" sz="1400" i="1" dirty="0"/>
              <a:t>Из толкового словаря </a:t>
            </a:r>
            <a:r>
              <a:rPr lang="ru-RU" sz="1400" i="1" dirty="0" err="1"/>
              <a:t>С.Ожегова</a:t>
            </a:r>
            <a:endParaRPr lang="ru-RU" sz="1400" i="1" dirty="0"/>
          </a:p>
        </p:txBody>
      </p:sp>
    </p:spTree>
    <p:extLst>
      <p:ext uri="{BB962C8B-B14F-4D97-AF65-F5344CB8AC3E}">
        <p14:creationId xmlns:p14="http://schemas.microsoft.com/office/powerpoint/2010/main" val="2919853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TotalTime>
  <Words>2400</Words>
  <Application>Microsoft Office PowerPoint</Application>
  <PresentationFormat>Широкоэкранный</PresentationFormat>
  <Paragraphs>90</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Calibri Light</vt:lpstr>
      <vt:lpstr>Noto Sans Armenian</vt:lpstr>
      <vt:lpstr>Times New Roman</vt:lpstr>
      <vt:lpstr>Тема Office</vt:lpstr>
      <vt:lpstr>Эпиграф к уроку </vt:lpstr>
      <vt:lpstr>Молитва ….  Выполните задание в рабочем листе.</vt:lpstr>
      <vt:lpstr>Козлов Сергей Сергеевич                                                        (28 мая 1966, г. Тюмень) – писатель, сценарист, публицист, председатель Тюменского регионального отделения Союза писателей России.   </vt:lpstr>
      <vt:lpstr>Как характеризуют Сергея Сергеевича Козлова предложенные высказывания?</vt:lpstr>
      <vt:lpstr>Как характеризуют Сергея Сергеевича Козлова предложенные высказывания?</vt:lpstr>
      <vt:lpstr>Как характеризуют Сергея Сергеевича Козлова предложенные высказывания?</vt:lpstr>
      <vt:lpstr>Как характеризуют Сергея Сергеевича Козлова предложенные высказывания?</vt:lpstr>
      <vt:lpstr> Проанализируйте высказывание Сергея Сергеевича и предположите, на какую тему будет произведение, с которым мы сегодня познакомимся?</vt:lpstr>
      <vt:lpstr>«Молитва о пуле»</vt:lpstr>
      <vt:lpstr>Сергей Козлов «Молитва о пуле» </vt:lpstr>
      <vt:lpstr>Сергей Козлов «Молитва о пуле» </vt:lpstr>
      <vt:lpstr>Словарь урока </vt:lpstr>
      <vt:lpstr>Презентация PowerPoint</vt:lpstr>
      <vt:lpstr>Презентация PowerPoint</vt:lpstr>
      <vt:lpstr>Презентация PowerPoint</vt:lpstr>
      <vt:lpstr>Презентация PowerPoint</vt:lpstr>
      <vt:lpstr>Презентация PowerPoint</vt:lpstr>
      <vt:lpstr>Сергей Козлов «Молитва о пуле» </vt:lpstr>
      <vt:lpstr>Презентация PowerPoint</vt:lpstr>
      <vt:lpstr> Дополнительное задание.</vt:lpstr>
      <vt:lpstr>Оценивание.</vt:lpstr>
      <vt:lpstr>Домашнее задание: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Если вы хотите узнать что-то о человеке, но нет возможности встретиться и познакомиться с ним, как вы поступаете, где ищете информацию?</dc:title>
  <dc:creator>Пользователь</dc:creator>
  <cp:lastModifiedBy>Пользователь</cp:lastModifiedBy>
  <cp:revision>68</cp:revision>
  <dcterms:created xsi:type="dcterms:W3CDTF">2024-10-22T10:16:37Z</dcterms:created>
  <dcterms:modified xsi:type="dcterms:W3CDTF">2024-11-05T17:33:24Z</dcterms:modified>
</cp:coreProperties>
</file>