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4" r:id="rId4"/>
    <p:sldId id="260" r:id="rId5"/>
    <p:sldId id="262" r:id="rId6"/>
    <p:sldId id="261" r:id="rId7"/>
    <p:sldId id="265" r:id="rId8"/>
    <p:sldId id="266" r:id="rId9"/>
    <p:sldId id="267" r:id="rId10"/>
    <p:sldId id="268" r:id="rId11"/>
    <p:sldId id="269" r:id="rId12"/>
    <p:sldId id="270" r:id="rId13"/>
    <p:sldId id="272" r:id="rId14"/>
    <p:sldId id="271"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CC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380" y="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E41B4BB0-326C-4D14-8160-0E9E121604FE}" type="datetimeFigureOut">
              <a:rPr lang="ru-RU" smtClean="0"/>
              <a:pPr/>
              <a:t>14.11.2021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1D9FBB-9316-423A-ABF6-BA6D03DED6C3}"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41B4BB0-326C-4D14-8160-0E9E121604FE}" type="datetimeFigureOut">
              <a:rPr lang="ru-RU" smtClean="0"/>
              <a:pPr/>
              <a:t>14.11.2021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1D9FBB-9316-423A-ABF6-BA6D03DED6C3}"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41B4BB0-326C-4D14-8160-0E9E121604FE}" type="datetimeFigureOut">
              <a:rPr lang="ru-RU" smtClean="0"/>
              <a:pPr/>
              <a:t>14.11.2021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1D9FBB-9316-423A-ABF6-BA6D03DED6C3}"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41B4BB0-326C-4D14-8160-0E9E121604FE}" type="datetimeFigureOut">
              <a:rPr lang="ru-RU" smtClean="0"/>
              <a:pPr/>
              <a:t>14.11.2021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1D9FBB-9316-423A-ABF6-BA6D03DED6C3}"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E41B4BB0-326C-4D14-8160-0E9E121604FE}" type="datetimeFigureOut">
              <a:rPr lang="ru-RU" smtClean="0"/>
              <a:pPr/>
              <a:t>14.11.2021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1D9FBB-9316-423A-ABF6-BA6D03DED6C3}"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E41B4BB0-326C-4D14-8160-0E9E121604FE}" type="datetimeFigureOut">
              <a:rPr lang="ru-RU" smtClean="0"/>
              <a:pPr/>
              <a:t>14.11.2021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A1D9FBB-9316-423A-ABF6-BA6D03DED6C3}"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41B4BB0-326C-4D14-8160-0E9E121604FE}" type="datetimeFigureOut">
              <a:rPr lang="ru-RU" smtClean="0"/>
              <a:pPr/>
              <a:t>14.11.2021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A1D9FBB-9316-423A-ABF6-BA6D03DED6C3}"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E41B4BB0-326C-4D14-8160-0E9E121604FE}" type="datetimeFigureOut">
              <a:rPr lang="ru-RU" smtClean="0"/>
              <a:pPr/>
              <a:t>14.11.2021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A1D9FBB-9316-423A-ABF6-BA6D03DED6C3}"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41B4BB0-326C-4D14-8160-0E9E121604FE}" type="datetimeFigureOut">
              <a:rPr lang="ru-RU" smtClean="0"/>
              <a:pPr/>
              <a:t>14.11.2021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A1D9FBB-9316-423A-ABF6-BA6D03DED6C3}"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E41B4BB0-326C-4D14-8160-0E9E121604FE}" type="datetimeFigureOut">
              <a:rPr lang="ru-RU" smtClean="0"/>
              <a:pPr/>
              <a:t>14.11.2021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A1D9FBB-9316-423A-ABF6-BA6D03DED6C3}"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E41B4BB0-326C-4D14-8160-0E9E121604FE}" type="datetimeFigureOut">
              <a:rPr lang="ru-RU" smtClean="0"/>
              <a:pPr/>
              <a:t>14.11.2021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A1D9FBB-9316-423A-ABF6-BA6D03DED6C3}"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CCCFF"/>
            </a:gs>
            <a:gs pos="50000">
              <a:schemeClr val="bg1"/>
            </a:gs>
            <a:gs pos="100000">
              <a:srgbClr val="CCCCFF"/>
            </a:gs>
          </a:gsLst>
          <a:lin ang="27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1B4BB0-326C-4D14-8160-0E9E121604FE}" type="datetimeFigureOut">
              <a:rPr lang="ru-RU" smtClean="0"/>
              <a:pPr/>
              <a:t>14.11.2021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1D9FBB-9316-423A-ABF6-BA6D03DED6C3}"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CCFF"/>
            </a:gs>
            <a:gs pos="50000">
              <a:schemeClr val="bg1"/>
            </a:gs>
            <a:gs pos="100000">
              <a:srgbClr val="CCCCFF"/>
            </a:gs>
          </a:gsLst>
          <a:lin ang="27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0" y="1000108"/>
            <a:ext cx="9144000" cy="3954929"/>
          </a:xfrm>
          <a:prstGeom prst="rect">
            <a:avLst/>
          </a:prstGeom>
          <a:noFill/>
        </p:spPr>
        <p:txBody>
          <a:bodyPr wrap="square" rtlCol="0">
            <a:spAutoFit/>
          </a:bodyPr>
          <a:lstStyle/>
          <a:p>
            <a:pPr algn="ctr"/>
            <a:endParaRPr lang="ru-RU" sz="2000" b="1" dirty="0">
              <a:solidFill>
                <a:srgbClr val="800000"/>
              </a:solidFill>
            </a:endParaRPr>
          </a:p>
          <a:p>
            <a:pPr algn="ctr"/>
            <a:r>
              <a:rPr lang="ru-RU" sz="4000" b="1" dirty="0" err="1">
                <a:solidFill>
                  <a:srgbClr val="800000"/>
                </a:solidFill>
              </a:rPr>
              <a:t>Медиа</a:t>
            </a:r>
            <a:r>
              <a:rPr lang="ru-RU" sz="4000" b="1" dirty="0">
                <a:solidFill>
                  <a:srgbClr val="800000"/>
                </a:solidFill>
              </a:rPr>
              <a:t> – урок </a:t>
            </a:r>
            <a:br>
              <a:rPr lang="ru-RU" sz="4000" b="1">
                <a:solidFill>
                  <a:srgbClr val="800000"/>
                </a:solidFill>
              </a:rPr>
            </a:br>
            <a:br>
              <a:rPr lang="ru-RU" sz="4000" b="1" dirty="0">
                <a:solidFill>
                  <a:srgbClr val="800000"/>
                </a:solidFill>
              </a:rPr>
            </a:br>
            <a:r>
              <a:rPr lang="ru-RU" sz="4000" b="1" dirty="0">
                <a:solidFill>
                  <a:srgbClr val="800000"/>
                </a:solidFill>
              </a:rPr>
              <a:t>«Убереги себя от насилия»</a:t>
            </a:r>
          </a:p>
          <a:p>
            <a:pPr algn="ctr"/>
            <a:endParaRPr lang="ru-RU" sz="1200" b="1" dirty="0">
              <a:solidFill>
                <a:srgbClr val="800000"/>
              </a:solidFill>
            </a:endParaRPr>
          </a:p>
          <a:p>
            <a:pPr algn="ctr"/>
            <a:br>
              <a:rPr lang="ru-RU" sz="2400" b="1" dirty="0">
                <a:solidFill>
                  <a:srgbClr val="800000"/>
                </a:solidFill>
              </a:rPr>
            </a:br>
            <a:endParaRPr lang="ru-RU" sz="2400" b="1" dirty="0"/>
          </a:p>
          <a:p>
            <a:pPr algn="ctr"/>
            <a:endParaRPr lang="ru-RU" sz="1100" b="1" dirty="0">
              <a:solidFill>
                <a:srgbClr val="800000"/>
              </a:solidFill>
            </a:endParaRPr>
          </a:p>
          <a:p>
            <a:pPr algn="ctr"/>
            <a:endParaRPr lang="ru-RU" sz="4000" b="1" dirty="0">
              <a:solidFill>
                <a:srgbClr val="8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282" y="214290"/>
            <a:ext cx="400052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b="1" dirty="0"/>
              <a:t>Когда находишься один на  улице</a:t>
            </a:r>
          </a:p>
        </p:txBody>
      </p:sp>
      <p:sp>
        <p:nvSpPr>
          <p:cNvPr id="5" name="TextBox 4"/>
          <p:cNvSpPr txBox="1"/>
          <p:nvPr/>
        </p:nvSpPr>
        <p:spPr>
          <a:xfrm>
            <a:off x="142844" y="2000240"/>
            <a:ext cx="8643998" cy="3108543"/>
          </a:xfrm>
          <a:prstGeom prst="rect">
            <a:avLst/>
          </a:prstGeom>
          <a:noFill/>
        </p:spPr>
        <p:txBody>
          <a:bodyPr wrap="square" rtlCol="0">
            <a:spAutoFit/>
          </a:bodyPr>
          <a:lstStyle/>
          <a:p>
            <a:pPr marL="0" lvl="1" algn="just">
              <a:buFont typeface="Arial" pitchFamily="34" charset="0"/>
              <a:buChar char="•"/>
            </a:pPr>
            <a:r>
              <a:rPr lang="ru-RU" dirty="0"/>
              <a:t> Лучше на улице не слушать </a:t>
            </a:r>
            <a:r>
              <a:rPr lang="ru-RU" dirty="0" err="1"/>
              <a:t>аудиоплейер</a:t>
            </a:r>
            <a:r>
              <a:rPr lang="ru-RU" dirty="0"/>
              <a:t>: в наушниках невозможно распознать звуки, предостерегающие об опасности (например, шаги за спиной, шум в кустах и т.п.).  </a:t>
            </a:r>
          </a:p>
          <a:p>
            <a:pPr marL="0" lvl="1" algn="just"/>
            <a:endParaRPr lang="ru-RU" sz="900" dirty="0"/>
          </a:p>
          <a:p>
            <a:pPr marL="0" lvl="1" algn="just">
              <a:buFont typeface="Arial" pitchFamily="34" charset="0"/>
              <a:buChar char="•"/>
            </a:pPr>
            <a:r>
              <a:rPr lang="ru-RU" dirty="0"/>
              <a:t> Никогда и ни при каких обстоятельствах не вступай в перебранку в общественном месте.</a:t>
            </a:r>
          </a:p>
          <a:p>
            <a:pPr marL="0" lvl="1" algn="just"/>
            <a:endParaRPr lang="ru-RU" sz="900" dirty="0"/>
          </a:p>
          <a:p>
            <a:pPr marL="0" lvl="1" algn="just">
              <a:buFont typeface="Arial" pitchFamily="34" charset="0"/>
              <a:buChar char="•"/>
            </a:pPr>
            <a:r>
              <a:rPr lang="ru-RU" dirty="0"/>
              <a:t> Обходи незнакомые компании и пьяных людей, и ни в коем случае не вступай с ними в разговор, так как пьяный человек сильно меняется, его поступки могут быть непредсказуемыми и жестокими.</a:t>
            </a:r>
          </a:p>
          <a:p>
            <a:pPr marL="0" lvl="1" algn="just">
              <a:buFont typeface="Arial" pitchFamily="34" charset="0"/>
              <a:buChar char="•"/>
            </a:pPr>
            <a:endParaRPr lang="ru-RU" sz="1600" dirty="0"/>
          </a:p>
          <a:p>
            <a:endParaRPr lang="ru-RU" dirty="0"/>
          </a:p>
        </p:txBody>
      </p:sp>
      <p:pic>
        <p:nvPicPr>
          <p:cNvPr id="6" name="Рисунок 5"/>
          <p:cNvPicPr/>
          <p:nvPr/>
        </p:nvPicPr>
        <p:blipFill>
          <a:blip r:embed="rId2"/>
          <a:srcRect l="47963" t="8658" r="15819" b="53518"/>
          <a:stretch>
            <a:fillRect/>
          </a:stretch>
        </p:blipFill>
        <p:spPr bwMode="auto">
          <a:xfrm rot="392229">
            <a:off x="6941572" y="318486"/>
            <a:ext cx="1920535" cy="1577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142844" y="642918"/>
            <a:ext cx="6572296" cy="1338828"/>
          </a:xfrm>
          <a:prstGeom prst="rect">
            <a:avLst/>
          </a:prstGeom>
          <a:noFill/>
        </p:spPr>
        <p:txBody>
          <a:bodyPr wrap="square" rtlCol="0">
            <a:spAutoFit/>
          </a:bodyPr>
          <a:lstStyle/>
          <a:p>
            <a:pPr marL="0" lvl="1" algn="just">
              <a:buFont typeface="Arial" pitchFamily="34" charset="0"/>
              <a:buChar char="•"/>
            </a:pPr>
            <a:r>
              <a:rPr lang="ru-RU" dirty="0"/>
              <a:t> Старайся избегать прогулок в одиночестве. Гуляй в группах или с другом.</a:t>
            </a:r>
          </a:p>
          <a:p>
            <a:pPr marL="0" lvl="1" algn="just"/>
            <a:endParaRPr lang="ru-RU" sz="900" dirty="0"/>
          </a:p>
          <a:p>
            <a:pPr marL="0" lvl="1" algn="just">
              <a:buFont typeface="Arial" pitchFamily="34" charset="0"/>
              <a:buChar char="•"/>
            </a:pPr>
            <a:r>
              <a:rPr lang="ru-RU" dirty="0"/>
              <a:t> Если ты будешь возвращаться домой поздно вечером, договорись с родителями, чтобы они тебя встретили.</a:t>
            </a:r>
          </a:p>
        </p:txBody>
      </p:sp>
      <p:pic>
        <p:nvPicPr>
          <p:cNvPr id="9" name="Рисунок 8"/>
          <p:cNvPicPr/>
          <p:nvPr/>
        </p:nvPicPr>
        <p:blipFill>
          <a:blip r:embed="rId2"/>
          <a:srcRect l="7766" t="49725" r="56191" b="12874"/>
          <a:stretch>
            <a:fillRect/>
          </a:stretch>
        </p:blipFill>
        <p:spPr bwMode="auto">
          <a:xfrm>
            <a:off x="142844" y="4643446"/>
            <a:ext cx="2000264" cy="1928826"/>
          </a:xfrm>
          <a:prstGeom prst="rect">
            <a:avLst/>
          </a:prstGeom>
          <a:ln>
            <a:noFill/>
          </a:ln>
          <a:effectLst>
            <a:softEdge rad="112500"/>
          </a:effectLst>
        </p:spPr>
      </p:pic>
      <p:sp>
        <p:nvSpPr>
          <p:cNvPr id="10" name="TextBox 9"/>
          <p:cNvSpPr txBox="1"/>
          <p:nvPr/>
        </p:nvSpPr>
        <p:spPr>
          <a:xfrm>
            <a:off x="2285984" y="4643446"/>
            <a:ext cx="6500858" cy="2031325"/>
          </a:xfrm>
          <a:prstGeom prst="rect">
            <a:avLst/>
          </a:prstGeom>
          <a:noFill/>
        </p:spPr>
        <p:txBody>
          <a:bodyPr wrap="square" rtlCol="0">
            <a:spAutoFit/>
          </a:bodyPr>
          <a:lstStyle/>
          <a:p>
            <a:pPr marL="87313" lvl="1" algn="just">
              <a:buFont typeface="Arial" pitchFamily="34" charset="0"/>
              <a:buChar char="•"/>
              <a:tabLst>
                <a:tab pos="87313" algn="l"/>
              </a:tabLst>
            </a:pPr>
            <a:r>
              <a:rPr lang="ru-RU" dirty="0"/>
              <a:t> Не соглашайся идти с незнакомыми людьми, не на какие предложения (послушать музыку, сниматься в кино, посмотреть видеофильм, поиграть или показать собаку/ котенка, (любой другой предлог). Не принимай от него угощения. Обязательно сообщи об этом незнакомце родителя, учителю в школе, в полицию. </a:t>
            </a:r>
          </a:p>
          <a:p>
            <a:endParaRPr lang="ru-RU"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282" y="214290"/>
            <a:ext cx="321471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b="1" dirty="0"/>
              <a:t>При разговоре по телефону</a:t>
            </a:r>
          </a:p>
        </p:txBody>
      </p:sp>
      <p:pic>
        <p:nvPicPr>
          <p:cNvPr id="5" name="Рисунок 4"/>
          <p:cNvPicPr/>
          <p:nvPr/>
        </p:nvPicPr>
        <p:blipFill>
          <a:blip r:embed="rId2"/>
          <a:srcRect l="27556" t="12121" r="36601" b="24242"/>
          <a:stretch>
            <a:fillRect/>
          </a:stretch>
        </p:blipFill>
        <p:spPr bwMode="auto">
          <a:xfrm>
            <a:off x="7143768" y="4429132"/>
            <a:ext cx="1785950" cy="2285992"/>
          </a:xfrm>
          <a:prstGeom prst="rect">
            <a:avLst/>
          </a:prstGeom>
          <a:ln>
            <a:noFill/>
          </a:ln>
          <a:effectLst>
            <a:softEdge rad="112500"/>
          </a:effectLst>
        </p:spPr>
      </p:pic>
      <p:sp>
        <p:nvSpPr>
          <p:cNvPr id="6" name="TextBox 5"/>
          <p:cNvSpPr txBox="1"/>
          <p:nvPr/>
        </p:nvSpPr>
        <p:spPr>
          <a:xfrm>
            <a:off x="142844" y="714356"/>
            <a:ext cx="8715436" cy="4062651"/>
          </a:xfrm>
          <a:prstGeom prst="rect">
            <a:avLst/>
          </a:prstGeom>
          <a:noFill/>
        </p:spPr>
        <p:txBody>
          <a:bodyPr wrap="square" rtlCol="0">
            <a:spAutoFit/>
          </a:bodyPr>
          <a:lstStyle/>
          <a:p>
            <a:pPr algn="just">
              <a:buFont typeface="Arial" pitchFamily="34" charset="0"/>
              <a:buChar char="•"/>
            </a:pPr>
            <a:r>
              <a:rPr lang="ru-RU" dirty="0"/>
              <a:t> Поднимая трубку, говори: «Алло!» или «Вас слушают!». Если тебя спрашивают о незнакомом человеке, отвечай: «Вы ошиблись!» и положи трубку. </a:t>
            </a:r>
          </a:p>
          <a:p>
            <a:pPr algn="just"/>
            <a:endParaRPr lang="ru-RU" sz="800" dirty="0"/>
          </a:p>
          <a:p>
            <a:pPr algn="just">
              <a:buFont typeface="Arial" pitchFamily="34" charset="0"/>
              <a:buChar char="•"/>
            </a:pPr>
            <a:r>
              <a:rPr lang="ru-RU" dirty="0"/>
              <a:t> Никогда и ни кому не говори, что ты один дом. Когда взрослые вернуться с работы, расскажи им, кто звонил, куда просили перезвонить.</a:t>
            </a:r>
          </a:p>
          <a:p>
            <a:pPr algn="just"/>
            <a:endParaRPr lang="ru-RU" sz="800" dirty="0"/>
          </a:p>
          <a:p>
            <a:pPr algn="just">
              <a:buFont typeface="Arial" pitchFamily="34" charset="0"/>
              <a:buChar char="•"/>
            </a:pPr>
            <a:r>
              <a:rPr lang="ru-RU" dirty="0"/>
              <a:t> Если абонент ошибся номером и спрашивает, какой это номер, попроси собеседника назвать набранный им номер и ответь, что он ошибся. Ни в коем случае не сообщай ему свой номер.</a:t>
            </a:r>
          </a:p>
          <a:p>
            <a:pPr algn="just"/>
            <a:endParaRPr lang="ru-RU" sz="800" dirty="0"/>
          </a:p>
          <a:p>
            <a:pPr algn="just">
              <a:buFont typeface="Arial" pitchFamily="34" charset="0"/>
              <a:buChar char="•"/>
            </a:pPr>
            <a:r>
              <a:rPr lang="ru-RU" dirty="0"/>
              <a:t> Если звонящий пытается выяснить, как тебя зовут, и просит назвать ваш домашний адрес (при этом он может сказать, что он друг твоих родителей или коллега по работе), не говори ему ничего, лучше всего положи трубку или попроси позвонить позже, когда родители будут дома. Никакие уговоры и соблазны в виде конфет, игрушек, которые якобы хочет привезти этот «знакомый» не должны влиять на твое решение не давать адрес. </a:t>
            </a:r>
          </a:p>
        </p:txBody>
      </p:sp>
      <p:sp>
        <p:nvSpPr>
          <p:cNvPr id="8" name="TextBox 7"/>
          <p:cNvSpPr txBox="1"/>
          <p:nvPr/>
        </p:nvSpPr>
        <p:spPr>
          <a:xfrm>
            <a:off x="142844" y="4714884"/>
            <a:ext cx="6929486" cy="1754326"/>
          </a:xfrm>
          <a:prstGeom prst="rect">
            <a:avLst/>
          </a:prstGeom>
          <a:noFill/>
        </p:spPr>
        <p:txBody>
          <a:bodyPr wrap="square" rtlCol="0">
            <a:spAutoFit/>
          </a:bodyPr>
          <a:lstStyle/>
          <a:p>
            <a:pPr algn="just">
              <a:buFont typeface="Arial" pitchFamily="34" charset="0"/>
              <a:buChar char="•"/>
            </a:pPr>
            <a:r>
              <a:rPr lang="ru-RU" dirty="0"/>
              <a:t> Если все-таки случилось так, что ты назвал адрес, то сразу же позвони родителям или родственникам, которые смогут подъехать к тебе домой. </a:t>
            </a:r>
          </a:p>
          <a:p>
            <a:pPr algn="just">
              <a:buFont typeface="Arial" pitchFamily="34" charset="0"/>
              <a:buChar char="•"/>
            </a:pPr>
            <a:r>
              <a:rPr lang="ru-RU" dirty="0"/>
              <a:t> Если тебе звонят знакомые твоих родителей и говорят, что они скоро придут, скажи, чтобы они подошли позже, когда родители будут дома.</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282" y="214290"/>
            <a:ext cx="292895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b="1" dirty="0"/>
              <a:t>Незнакомая машина</a:t>
            </a:r>
          </a:p>
        </p:txBody>
      </p:sp>
      <p:pic>
        <p:nvPicPr>
          <p:cNvPr id="6" name="Рисунок 5"/>
          <p:cNvPicPr/>
          <p:nvPr/>
        </p:nvPicPr>
        <p:blipFill>
          <a:blip r:embed="rId2"/>
          <a:srcRect l="48309" t="49351" r="16034" b="29221"/>
          <a:stretch>
            <a:fillRect/>
          </a:stretch>
        </p:blipFill>
        <p:spPr bwMode="auto">
          <a:xfrm>
            <a:off x="6643702" y="142852"/>
            <a:ext cx="2357454" cy="1643074"/>
          </a:xfrm>
          <a:prstGeom prst="rect">
            <a:avLst/>
          </a:prstGeom>
          <a:noFill/>
          <a:ln w="9525">
            <a:noFill/>
            <a:miter lim="800000"/>
            <a:headEnd/>
            <a:tailEnd/>
          </a:ln>
        </p:spPr>
      </p:pic>
      <p:sp>
        <p:nvSpPr>
          <p:cNvPr id="7" name="TextBox 6"/>
          <p:cNvSpPr txBox="1"/>
          <p:nvPr/>
        </p:nvSpPr>
        <p:spPr>
          <a:xfrm>
            <a:off x="214282" y="642918"/>
            <a:ext cx="6357982" cy="1200329"/>
          </a:xfrm>
          <a:prstGeom prst="rect">
            <a:avLst/>
          </a:prstGeom>
          <a:noFill/>
        </p:spPr>
        <p:txBody>
          <a:bodyPr wrap="square" rtlCol="0">
            <a:spAutoFit/>
          </a:bodyPr>
          <a:lstStyle/>
          <a:p>
            <a:pPr marL="0" lvl="1" algn="just">
              <a:buFont typeface="Arial" pitchFamily="34" charset="0"/>
              <a:buChar char="•"/>
            </a:pPr>
            <a:r>
              <a:rPr lang="ru-RU" dirty="0"/>
              <a:t> Если ты увидел машину, которая начинает тормозить возле тебя, ты должен как можно дальше отойти от нее. Если тебя уговаривают подойти поближе и объяснить, как найти улицу, не поддавайся. Скажи, что ты не знаешь. </a:t>
            </a:r>
          </a:p>
        </p:txBody>
      </p:sp>
      <p:sp>
        <p:nvSpPr>
          <p:cNvPr id="8" name="TextBox 7"/>
          <p:cNvSpPr txBox="1"/>
          <p:nvPr/>
        </p:nvSpPr>
        <p:spPr>
          <a:xfrm>
            <a:off x="214282" y="1857364"/>
            <a:ext cx="8786874" cy="4739759"/>
          </a:xfrm>
          <a:prstGeom prst="rect">
            <a:avLst/>
          </a:prstGeom>
          <a:noFill/>
        </p:spPr>
        <p:txBody>
          <a:bodyPr wrap="square" rtlCol="0">
            <a:spAutoFit/>
          </a:bodyPr>
          <a:lstStyle/>
          <a:p>
            <a:pPr marL="0" lvl="1">
              <a:buFont typeface="Arial" pitchFamily="34" charset="0"/>
              <a:buChar char="•"/>
            </a:pPr>
            <a:r>
              <a:rPr lang="ru-RU" dirty="0"/>
              <a:t> Если кто-то вышел из машины, нужно как можно быстрее бежать. Вбежав в первый попавшийся двор, остановись и крикни: «Мама!», помахав рукой, будто ты ее увидел. И неважно, что ты живешь в другом доме или в окне никого нет.</a:t>
            </a:r>
          </a:p>
          <a:p>
            <a:pPr marL="0" lvl="1"/>
            <a:endParaRPr lang="ru-RU" sz="800" dirty="0"/>
          </a:p>
          <a:p>
            <a:pPr marL="0" lvl="1" algn="just">
              <a:buFont typeface="Arial" pitchFamily="34" charset="0"/>
              <a:buChar char="•"/>
            </a:pPr>
            <a:r>
              <a:rPr lang="ru-RU" sz="1600" dirty="0"/>
              <a:t> </a:t>
            </a:r>
            <a:r>
              <a:rPr lang="ru-RU" dirty="0"/>
              <a:t>Если тебя пытаются насильно затащить в машину, привлеки внимание  окружающих тебя людей, крича: «Это не мои родители, я их не знаю, меня зовут... мой телефон... позвоните моим родителям!».</a:t>
            </a:r>
          </a:p>
          <a:p>
            <a:pPr marL="0" lvl="1" algn="just"/>
            <a:endParaRPr lang="ru-RU" sz="800" dirty="0"/>
          </a:p>
          <a:p>
            <a:pPr marL="0" lvl="1" algn="just">
              <a:buFont typeface="Arial" pitchFamily="34" charset="0"/>
              <a:buChar char="•"/>
            </a:pPr>
            <a:r>
              <a:rPr lang="ru-RU" dirty="0"/>
              <a:t> Не соглашайся на предложения случайных знакомых или посторонних людей остановить машину и вместе добраться до дома.</a:t>
            </a:r>
          </a:p>
          <a:p>
            <a:pPr marL="0" lvl="1" algn="just">
              <a:buFont typeface="Arial" pitchFamily="34" charset="0"/>
              <a:buChar char="•"/>
            </a:pPr>
            <a:endParaRPr lang="ru-RU" sz="800" dirty="0"/>
          </a:p>
          <a:p>
            <a:pPr marL="0" lvl="1" algn="just">
              <a:buFont typeface="Arial" pitchFamily="34" charset="0"/>
              <a:buChar char="•"/>
            </a:pPr>
            <a:r>
              <a:rPr lang="ru-RU" dirty="0"/>
              <a:t> Не садись в машину, если в ней уже сидят пассажиры.</a:t>
            </a:r>
          </a:p>
          <a:p>
            <a:pPr marL="0" lvl="1" algn="just"/>
            <a:endParaRPr lang="ru-RU" sz="800" dirty="0"/>
          </a:p>
          <a:p>
            <a:pPr marL="0" lvl="1" algn="just">
              <a:buFont typeface="Arial" pitchFamily="34" charset="0"/>
              <a:buChar char="•"/>
            </a:pPr>
            <a:r>
              <a:rPr lang="ru-RU" dirty="0"/>
              <a:t> Если водитель не останавливает машину после твоей просьбы, попытайся привлечь внимание других водителей, вывернув руль, открыв дверь машины (при этом крепко ухватившись за сиденье), или бей стекла в машине. Если  ты увидел патрулируемый перекресток или полицейскую машину, постарайся вывернуть руль, чтобы обратить внимание сотрудника полиции. Когда водитель остановит машину, не теряй времени, выскакивай из нее и беги как можно дальше.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282" y="214290"/>
            <a:ext cx="342902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b="1" dirty="0"/>
              <a:t>Когда находишься в школе</a:t>
            </a:r>
            <a:endParaRPr lang="ru-RU" dirty="0"/>
          </a:p>
        </p:txBody>
      </p:sp>
      <p:sp>
        <p:nvSpPr>
          <p:cNvPr id="5" name="TextBox 4"/>
          <p:cNvSpPr txBox="1"/>
          <p:nvPr/>
        </p:nvSpPr>
        <p:spPr>
          <a:xfrm>
            <a:off x="0" y="714356"/>
            <a:ext cx="8929718" cy="6001643"/>
          </a:xfrm>
          <a:prstGeom prst="rect">
            <a:avLst/>
          </a:prstGeom>
          <a:noFill/>
        </p:spPr>
        <p:txBody>
          <a:bodyPr wrap="square" rtlCol="0">
            <a:spAutoFit/>
          </a:bodyPr>
          <a:lstStyle/>
          <a:p>
            <a:pPr lvl="0" algn="just">
              <a:buFont typeface="Arial" pitchFamily="34" charset="0"/>
              <a:buChar char="•"/>
            </a:pPr>
            <a:r>
              <a:rPr lang="ru-RU" dirty="0"/>
              <a:t> В школе подросток – возможный объект для вымогательства со стороны физически сильных сверстников или старшеклассников.  Никогда не защищай ценные вещи, не ставь под угрозу свою жизнь. Не спасайся от вымогателей бегством. Скорее всего, они догонят тебя и сильно изобьют. При первом же требовании отдай деньги (кольцо, браслет, серьги, дорогую обувь, модную куртку, современный телефон или плеер), отдай их добровольно. Не дожидайся, когда начнут избивать. </a:t>
            </a:r>
          </a:p>
          <a:p>
            <a:pPr lvl="0" algn="just"/>
            <a:endParaRPr lang="ru-RU" sz="800" dirty="0"/>
          </a:p>
          <a:p>
            <a:pPr lvl="0" algn="just">
              <a:buFont typeface="Arial" pitchFamily="34" charset="0"/>
              <a:buChar char="•"/>
            </a:pPr>
            <a:r>
              <a:rPr lang="ru-RU" dirty="0"/>
              <a:t> Если друзья подговаривают тебя показать свою смелость и уговаривают тебя украсть что-то в магазине или телефон у знакомого или ограбить пьяного прохожего и забрать от него деньги, ценные вещи, откажитесь и постарайтесь избавиться от таких компаний.</a:t>
            </a:r>
          </a:p>
          <a:p>
            <a:pPr lvl="0" algn="just"/>
            <a:endParaRPr lang="ru-RU" sz="800" dirty="0"/>
          </a:p>
          <a:p>
            <a:pPr lvl="0" algn="just">
              <a:buFont typeface="Arial" pitchFamily="34" charset="0"/>
              <a:buChar char="•"/>
            </a:pPr>
            <a:r>
              <a:rPr lang="ru-RU" dirty="0"/>
              <a:t> Не заходи в школьный туалет, если там находится большая компания или стоит незнакомый взрослый человек.</a:t>
            </a:r>
          </a:p>
          <a:p>
            <a:pPr lvl="0" algn="just"/>
            <a:endParaRPr lang="ru-RU" sz="800" dirty="0"/>
          </a:p>
          <a:p>
            <a:pPr lvl="0" algn="just">
              <a:buFont typeface="Arial" pitchFamily="34" charset="0"/>
              <a:buChar char="•"/>
            </a:pPr>
            <a:r>
              <a:rPr lang="ru-RU" dirty="0"/>
              <a:t> Если в шумных компаниях, на вечеринке тебе предлагают употребить алкоголь, наркотики, сошлись на плохое самочувствие и уйди не стоит вестись на провокации: «Что слабо?», «Ты что, маменькин сынок». Необходимо помнить, что это противоправные действия, употребляя алкоголь или наркотики, ты подвергаешь себя опасности. </a:t>
            </a:r>
          </a:p>
          <a:p>
            <a:pPr lvl="0" algn="just"/>
            <a:endParaRPr lang="ru-RU" sz="800" dirty="0"/>
          </a:p>
          <a:p>
            <a:pPr lvl="0" algn="just">
              <a:buFont typeface="Arial" pitchFamily="34" charset="0"/>
              <a:buChar char="•"/>
            </a:pPr>
            <a:r>
              <a:rPr lang="ru-RU" dirty="0"/>
              <a:t> Если ты увидишь подозрительное лицо, появляющееся в районе твоей школы, сообщи об этом администрации школы и обязательно своим родителям.</a:t>
            </a:r>
          </a:p>
          <a:p>
            <a:pPr algn="just"/>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57224" y="1071546"/>
            <a:ext cx="2214578" cy="400052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dirty="0">
                <a:solidFill>
                  <a:schemeClr val="tx1"/>
                </a:solidFill>
              </a:rPr>
              <a:t>НИКОГДА: </a:t>
            </a:r>
          </a:p>
          <a:p>
            <a:pPr algn="ctr"/>
            <a:r>
              <a:rPr lang="ru-RU" sz="4400" b="1" dirty="0">
                <a:solidFill>
                  <a:schemeClr val="tx1"/>
                </a:solidFill>
              </a:rPr>
              <a:t>НЕ</a:t>
            </a:r>
            <a:endParaRPr lang="ru-RU" sz="4400" dirty="0">
              <a:solidFill>
                <a:schemeClr val="tx1"/>
              </a:solidFill>
            </a:endParaRPr>
          </a:p>
        </p:txBody>
      </p:sp>
      <p:sp>
        <p:nvSpPr>
          <p:cNvPr id="5" name="Прямоугольник 4"/>
          <p:cNvSpPr/>
          <p:nvPr/>
        </p:nvSpPr>
        <p:spPr>
          <a:xfrm>
            <a:off x="3071802" y="1071546"/>
            <a:ext cx="5072098" cy="400052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ru-RU" b="1" dirty="0">
                <a:solidFill>
                  <a:schemeClr val="tx1"/>
                </a:solidFill>
              </a:rPr>
              <a:t>ВСТУПАЙ В РАЗГОВОР С НЕЗНАКОМЫМИ ТЕБЕ ЛЮДЬМИ!</a:t>
            </a:r>
          </a:p>
          <a:p>
            <a:pPr algn="just"/>
            <a:endParaRPr lang="ru-RU" b="1" dirty="0">
              <a:solidFill>
                <a:schemeClr val="tx1"/>
              </a:solidFill>
            </a:endParaRPr>
          </a:p>
          <a:p>
            <a:pPr algn="just"/>
            <a:r>
              <a:rPr lang="ru-RU" b="1" dirty="0">
                <a:solidFill>
                  <a:schemeClr val="tx1"/>
                </a:solidFill>
              </a:rPr>
              <a:t>САДИСЬ В МАШИНУ К НЕЗНАКОМЫМ ТЕБЕ ЛЮДЯМ!</a:t>
            </a:r>
          </a:p>
          <a:p>
            <a:pPr algn="just"/>
            <a:endParaRPr lang="ru-RU" b="1" dirty="0">
              <a:solidFill>
                <a:schemeClr val="tx1"/>
              </a:solidFill>
            </a:endParaRPr>
          </a:p>
          <a:p>
            <a:pPr algn="just"/>
            <a:r>
              <a:rPr lang="ru-RU" b="1" dirty="0">
                <a:solidFill>
                  <a:schemeClr val="tx1"/>
                </a:solidFill>
              </a:rPr>
              <a:t>ЗАДЕРЖИВАЙСЯ ПО ДОРОГЕ ИЗ ШКОЛЫ ДОМАОЙ!</a:t>
            </a:r>
          </a:p>
          <a:p>
            <a:pPr algn="just"/>
            <a:endParaRPr lang="ru-RU" b="1" dirty="0">
              <a:solidFill>
                <a:schemeClr val="tx1"/>
              </a:solidFill>
            </a:endParaRPr>
          </a:p>
          <a:p>
            <a:pPr algn="just"/>
            <a:r>
              <a:rPr lang="ru-RU" b="1" dirty="0">
                <a:solidFill>
                  <a:schemeClr val="tx1"/>
                </a:solidFill>
              </a:rPr>
              <a:t>ГУЛЯЙ С НАСТУПЛЕНИЕМ ТЕМНОТЫ!</a:t>
            </a:r>
          </a:p>
          <a:p>
            <a:pPr algn="just"/>
            <a:endParaRPr lang="ru-RU" b="1" dirty="0">
              <a:solidFill>
                <a:schemeClr val="tx1"/>
              </a:solidFill>
            </a:endParaRPr>
          </a:p>
          <a:p>
            <a:pPr algn="just"/>
            <a:r>
              <a:rPr lang="ru-RU" b="1" dirty="0">
                <a:solidFill>
                  <a:schemeClr val="tx1"/>
                </a:solidFill>
              </a:rPr>
              <a:t>ОТКРЫВАЙ ДВЕРЬ НЕЗНАКОМЫМ ЛЮДЯМ!</a:t>
            </a:r>
          </a:p>
          <a:p>
            <a:pPr algn="just"/>
            <a:endParaRPr lang="ru-RU" b="1" dirty="0">
              <a:solidFill>
                <a:schemeClr val="tx1"/>
              </a:solidFill>
            </a:endParaRPr>
          </a:p>
          <a:p>
            <a:pPr algn="just"/>
            <a:r>
              <a:rPr lang="ru-RU" b="1" dirty="0">
                <a:solidFill>
                  <a:schemeClr val="tx1"/>
                </a:solidFill>
              </a:rPr>
              <a:t>ВХОДИ В ЛИФТ С НЕЗНАКОМЫМИ ЛЮДЬМИ!</a:t>
            </a:r>
          </a:p>
        </p:txBody>
      </p:sp>
      <p:sp>
        <p:nvSpPr>
          <p:cNvPr id="7" name="TextBox 6"/>
          <p:cNvSpPr txBox="1"/>
          <p:nvPr/>
        </p:nvSpPr>
        <p:spPr>
          <a:xfrm>
            <a:off x="0" y="142852"/>
            <a:ext cx="9144000" cy="523220"/>
          </a:xfrm>
          <a:prstGeom prst="rect">
            <a:avLst/>
          </a:prstGeom>
          <a:noFill/>
        </p:spPr>
        <p:txBody>
          <a:bodyPr wrap="square" rtlCol="0">
            <a:spAutoFit/>
          </a:bodyPr>
          <a:lstStyle/>
          <a:p>
            <a:pPr algn="ctr"/>
            <a:r>
              <a:rPr lang="ru-RU" sz="2800" b="1" dirty="0">
                <a:solidFill>
                  <a:srgbClr val="800000"/>
                </a:solidFill>
              </a:rPr>
              <a:t>Запомни основные правила</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rcRect l="11554" t="20139" r="53123" b="36927"/>
          <a:stretch>
            <a:fillRect/>
          </a:stretch>
        </p:blipFill>
        <p:spPr bwMode="auto">
          <a:xfrm rot="21294138">
            <a:off x="428596" y="1285860"/>
            <a:ext cx="2500330" cy="2286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0" y="0"/>
            <a:ext cx="9144000" cy="954107"/>
          </a:xfrm>
          <a:prstGeom prst="rect">
            <a:avLst/>
          </a:prstGeom>
          <a:noFill/>
        </p:spPr>
        <p:txBody>
          <a:bodyPr wrap="square" rtlCol="0">
            <a:spAutoFit/>
          </a:bodyPr>
          <a:lstStyle/>
          <a:p>
            <a:pPr algn="ctr"/>
            <a:r>
              <a:rPr lang="ru-RU" sz="2800" b="1" dirty="0">
                <a:solidFill>
                  <a:srgbClr val="800000"/>
                </a:solidFill>
              </a:rPr>
              <a:t>Как можно назвать одним словом ситуации, </a:t>
            </a:r>
            <a:br>
              <a:rPr lang="ru-RU" sz="2800" b="1" dirty="0">
                <a:solidFill>
                  <a:srgbClr val="800000"/>
                </a:solidFill>
              </a:rPr>
            </a:br>
            <a:r>
              <a:rPr lang="ru-RU" sz="2800" b="1" dirty="0">
                <a:solidFill>
                  <a:srgbClr val="800000"/>
                </a:solidFill>
              </a:rPr>
              <a:t>которые ты видишь?</a:t>
            </a:r>
          </a:p>
        </p:txBody>
      </p:sp>
      <p:pic>
        <p:nvPicPr>
          <p:cNvPr id="6" name="Рисунок 5"/>
          <p:cNvPicPr/>
          <p:nvPr/>
        </p:nvPicPr>
        <p:blipFill>
          <a:blip r:embed="rId3"/>
          <a:srcRect l="16953" t="34071" r="53157" b="11062"/>
          <a:stretch>
            <a:fillRect/>
          </a:stretch>
        </p:blipFill>
        <p:spPr bwMode="auto">
          <a:xfrm>
            <a:off x="3428992" y="1142984"/>
            <a:ext cx="1822516" cy="2606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p:nvPr/>
        </p:nvPicPr>
        <p:blipFill>
          <a:blip r:embed="rId4"/>
          <a:srcRect l="18999" t="35841" r="8572" b="13204"/>
          <a:stretch>
            <a:fillRect/>
          </a:stretch>
        </p:blipFill>
        <p:spPr bwMode="auto">
          <a:xfrm rot="21342985">
            <a:off x="642910" y="4214818"/>
            <a:ext cx="3714776" cy="2286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p:nvPr/>
        </p:nvPicPr>
        <p:blipFill>
          <a:blip r:embed="rId5" cstate="print"/>
          <a:srcRect l="9435" t="35619" r="18787" b="16337"/>
          <a:stretch>
            <a:fillRect/>
          </a:stretch>
        </p:blipFill>
        <p:spPr bwMode="auto">
          <a:xfrm rot="341379">
            <a:off x="5591929" y="1368849"/>
            <a:ext cx="3214710" cy="2000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p:nvPr/>
        </p:nvPicPr>
        <p:blipFill>
          <a:blip r:embed="rId6" cstate="print"/>
          <a:srcRect l="11546" t="17257" r="18137" b="12389"/>
          <a:stretch>
            <a:fillRect/>
          </a:stretch>
        </p:blipFill>
        <p:spPr bwMode="auto">
          <a:xfrm rot="307404">
            <a:off x="5239329" y="4206958"/>
            <a:ext cx="3126129" cy="2286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28604"/>
            <a:ext cx="9144000" cy="1569660"/>
          </a:xfrm>
          <a:prstGeom prst="rect">
            <a:avLst/>
          </a:prstGeom>
          <a:noFill/>
        </p:spPr>
        <p:txBody>
          <a:bodyPr wrap="square" rtlCol="0">
            <a:spAutoFit/>
          </a:bodyPr>
          <a:lstStyle/>
          <a:p>
            <a:pPr algn="ctr"/>
            <a:endParaRPr lang="ru-RU" sz="2400" b="1" dirty="0">
              <a:solidFill>
                <a:srgbClr val="800000"/>
              </a:solidFill>
            </a:endParaRPr>
          </a:p>
          <a:p>
            <a:pPr algn="ctr"/>
            <a:r>
              <a:rPr lang="ru-RU" sz="2400" b="1" dirty="0">
                <a:solidFill>
                  <a:srgbClr val="800000"/>
                </a:solidFill>
              </a:rPr>
              <a:t>Опасная ситуация –</a:t>
            </a:r>
            <a:r>
              <a:rPr lang="ru-RU" sz="2400" dirty="0">
                <a:solidFill>
                  <a:srgbClr val="800000"/>
                </a:solidFill>
              </a:rPr>
              <a:t> </a:t>
            </a:r>
            <a:r>
              <a:rPr lang="ru-RU" sz="2400" b="1" dirty="0"/>
              <a:t>стечение обстоятельств, которые при определенном развитии событий могут привести к несчастью. </a:t>
            </a:r>
          </a:p>
          <a:p>
            <a:pPr algn="ctr"/>
            <a:endParaRPr lang="ru-RU" sz="2400" dirty="0"/>
          </a:p>
        </p:txBody>
      </p:sp>
      <p:sp>
        <p:nvSpPr>
          <p:cNvPr id="5" name="TextBox 4"/>
          <p:cNvSpPr txBox="1"/>
          <p:nvPr/>
        </p:nvSpPr>
        <p:spPr>
          <a:xfrm>
            <a:off x="2285984" y="2143116"/>
            <a:ext cx="4714876" cy="2554545"/>
          </a:xfrm>
          <a:prstGeom prst="rect">
            <a:avLst/>
          </a:prstGeom>
          <a:noFill/>
        </p:spPr>
        <p:txBody>
          <a:bodyPr wrap="square" rtlCol="0">
            <a:spAutoFit/>
          </a:bodyPr>
          <a:lstStyle/>
          <a:p>
            <a:pPr algn="just"/>
            <a:r>
              <a:rPr lang="ru-RU" sz="2000" b="1" dirty="0">
                <a:solidFill>
                  <a:srgbClr val="800000"/>
                </a:solidFill>
              </a:rPr>
              <a:t>Опасные ситуации могут возникнуть:</a:t>
            </a:r>
          </a:p>
          <a:p>
            <a:pPr algn="just">
              <a:buFont typeface="Arial" pitchFamily="34" charset="0"/>
              <a:buChar char="•"/>
            </a:pPr>
            <a:r>
              <a:rPr lang="ru-RU" sz="2000" dirty="0"/>
              <a:t> </a:t>
            </a:r>
            <a:r>
              <a:rPr lang="ru-RU" sz="2000" b="1" dirty="0"/>
              <a:t>дома;</a:t>
            </a:r>
          </a:p>
          <a:p>
            <a:pPr algn="just">
              <a:buFont typeface="Arial" pitchFamily="34" charset="0"/>
              <a:buChar char="•"/>
            </a:pPr>
            <a:r>
              <a:rPr lang="ru-RU" sz="2000" b="1" dirty="0"/>
              <a:t> в подъезде;</a:t>
            </a:r>
          </a:p>
          <a:p>
            <a:pPr algn="just">
              <a:buFont typeface="Arial" pitchFamily="34" charset="0"/>
              <a:buChar char="•"/>
            </a:pPr>
            <a:r>
              <a:rPr lang="ru-RU" sz="2000" b="1" dirty="0"/>
              <a:t> на улице;</a:t>
            </a:r>
          </a:p>
          <a:p>
            <a:pPr algn="just">
              <a:buFont typeface="Arial" pitchFamily="34" charset="0"/>
              <a:buChar char="•"/>
            </a:pPr>
            <a:r>
              <a:rPr lang="ru-RU" sz="2000" b="1" dirty="0"/>
              <a:t> в школе;</a:t>
            </a:r>
          </a:p>
          <a:p>
            <a:pPr algn="just">
              <a:buFont typeface="Arial" pitchFamily="34" charset="0"/>
              <a:buChar char="•"/>
            </a:pPr>
            <a:r>
              <a:rPr lang="ru-RU" sz="2000" b="1" dirty="0"/>
              <a:t> при разговоре по телефону;</a:t>
            </a:r>
          </a:p>
          <a:p>
            <a:pPr algn="just">
              <a:buFont typeface="Arial" pitchFamily="34" charset="0"/>
              <a:buChar char="•"/>
            </a:pPr>
            <a:r>
              <a:rPr lang="ru-RU" sz="2000" b="1" dirty="0"/>
              <a:t> при появлении незнакомой машины.</a:t>
            </a:r>
            <a:endParaRPr lang="ru-RU" sz="2000" dirty="0"/>
          </a:p>
          <a:p>
            <a:pPr algn="just"/>
            <a:endParaRPr lang="ru-RU"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7918" y="0"/>
            <a:ext cx="2786082" cy="369332"/>
          </a:xfrm>
          <a:prstGeom prst="rect">
            <a:avLst/>
          </a:prstGeom>
          <a:noFill/>
        </p:spPr>
        <p:txBody>
          <a:bodyPr wrap="square" rtlCol="0">
            <a:spAutoFit/>
          </a:bodyPr>
          <a:lstStyle/>
          <a:p>
            <a:pPr algn="r"/>
            <a:r>
              <a:rPr lang="ru-RU" b="1" dirty="0"/>
              <a:t>1 занятие</a:t>
            </a:r>
          </a:p>
        </p:txBody>
      </p:sp>
      <p:pic>
        <p:nvPicPr>
          <p:cNvPr id="1027" name="Picture 3" descr="C:\Users\Ольга\Desktop\технология Защити от насилия\article1667.jpg"/>
          <p:cNvPicPr>
            <a:picLocks noChangeAspect="1" noChangeArrowheads="1"/>
          </p:cNvPicPr>
          <p:nvPr/>
        </p:nvPicPr>
        <p:blipFill>
          <a:blip r:embed="rId2"/>
          <a:srcRect/>
          <a:stretch>
            <a:fillRect/>
          </a:stretch>
        </p:blipFill>
        <p:spPr bwMode="auto">
          <a:xfrm rot="534130">
            <a:off x="5067788" y="1384917"/>
            <a:ext cx="3286149" cy="2047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descr="C:\Users\Ольга\Desktop\технология Защити от насилия\odin_doma.jpg"/>
          <p:cNvPicPr>
            <a:picLocks noChangeAspect="1" noChangeArrowheads="1"/>
          </p:cNvPicPr>
          <p:nvPr/>
        </p:nvPicPr>
        <p:blipFill>
          <a:blip r:embed="rId3"/>
          <a:srcRect/>
          <a:stretch>
            <a:fillRect/>
          </a:stretch>
        </p:blipFill>
        <p:spPr bwMode="auto">
          <a:xfrm rot="21128164">
            <a:off x="428596" y="3857628"/>
            <a:ext cx="2643206" cy="2221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p:cNvPicPr/>
          <p:nvPr/>
        </p:nvPicPr>
        <p:blipFill>
          <a:blip r:embed="rId4"/>
          <a:srcRect l="48309" t="49351" r="16034" b="29221"/>
          <a:stretch>
            <a:fillRect/>
          </a:stretch>
        </p:blipFill>
        <p:spPr bwMode="auto">
          <a:xfrm rot="21251005">
            <a:off x="310432" y="1382846"/>
            <a:ext cx="3429024" cy="2071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p:cNvPicPr/>
          <p:nvPr/>
        </p:nvPicPr>
        <p:blipFill>
          <a:blip r:embed="rId5"/>
          <a:srcRect l="27729" t="16234" r="35017" b="28755"/>
          <a:stretch>
            <a:fillRect/>
          </a:stretch>
        </p:blipFill>
        <p:spPr bwMode="auto">
          <a:xfrm>
            <a:off x="3500430" y="3786190"/>
            <a:ext cx="2071702" cy="2428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785786" y="0"/>
            <a:ext cx="6000792" cy="954107"/>
          </a:xfrm>
          <a:prstGeom prst="rect">
            <a:avLst/>
          </a:prstGeom>
          <a:noFill/>
        </p:spPr>
        <p:txBody>
          <a:bodyPr wrap="square" rtlCol="0">
            <a:spAutoFit/>
          </a:bodyPr>
          <a:lstStyle/>
          <a:p>
            <a:pPr algn="ctr"/>
            <a:r>
              <a:rPr lang="ru-RU" sz="2800" b="1" dirty="0">
                <a:solidFill>
                  <a:srgbClr val="800000"/>
                </a:solidFill>
              </a:rPr>
              <a:t>Как ты считаешь, эти ситуации можно назвать опасными?</a:t>
            </a:r>
          </a:p>
        </p:txBody>
      </p:sp>
      <p:pic>
        <p:nvPicPr>
          <p:cNvPr id="15" name="Рисунок 14"/>
          <p:cNvPicPr/>
          <p:nvPr/>
        </p:nvPicPr>
        <p:blipFill>
          <a:blip r:embed="rId6" cstate="print"/>
          <a:srcRect l="8862" t="22511" r="13949" b="23768"/>
          <a:stretch>
            <a:fillRect/>
          </a:stretch>
        </p:blipFill>
        <p:spPr bwMode="auto">
          <a:xfrm rot="308977">
            <a:off x="5929322" y="4143380"/>
            <a:ext cx="3000396" cy="1928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1384995"/>
          </a:xfrm>
          <a:prstGeom prst="rect">
            <a:avLst/>
          </a:prstGeom>
          <a:noFill/>
        </p:spPr>
        <p:txBody>
          <a:bodyPr wrap="square" rtlCol="0">
            <a:spAutoFit/>
          </a:bodyPr>
          <a:lstStyle/>
          <a:p>
            <a:pPr algn="ctr"/>
            <a:r>
              <a:rPr lang="ru-RU" sz="2800" b="1" dirty="0">
                <a:solidFill>
                  <a:srgbClr val="800000"/>
                </a:solidFill>
              </a:rPr>
              <a:t>Давай </a:t>
            </a:r>
            <a:r>
              <a:rPr lang="ru-RU" sz="2800" b="1" dirty="0" err="1">
                <a:solidFill>
                  <a:srgbClr val="800000"/>
                </a:solidFill>
              </a:rPr>
              <a:t>порассуждаем</a:t>
            </a:r>
            <a:r>
              <a:rPr lang="ru-RU" sz="2800" b="1" dirty="0">
                <a:solidFill>
                  <a:srgbClr val="800000"/>
                </a:solidFill>
              </a:rPr>
              <a:t> как нужно правильно поступать </a:t>
            </a:r>
            <a:br>
              <a:rPr lang="ru-RU" sz="2800" b="1" dirty="0">
                <a:solidFill>
                  <a:srgbClr val="800000"/>
                </a:solidFill>
              </a:rPr>
            </a:br>
            <a:r>
              <a:rPr lang="ru-RU" sz="2800" b="1" dirty="0">
                <a:solidFill>
                  <a:srgbClr val="800000"/>
                </a:solidFill>
              </a:rPr>
              <a:t>в опасных ситуациях </a:t>
            </a:r>
          </a:p>
          <a:p>
            <a:pPr algn="ctr"/>
            <a:endParaRPr lang="ru-RU" sz="2800" b="1" dirty="0">
              <a:solidFill>
                <a:srgbClr val="800000"/>
              </a:solidFill>
            </a:endParaRPr>
          </a:p>
        </p:txBody>
      </p:sp>
      <p:sp>
        <p:nvSpPr>
          <p:cNvPr id="6" name="TextBox 5"/>
          <p:cNvSpPr txBox="1"/>
          <p:nvPr/>
        </p:nvSpPr>
        <p:spPr>
          <a:xfrm>
            <a:off x="428596" y="1214422"/>
            <a:ext cx="7929618" cy="4524315"/>
          </a:xfrm>
          <a:prstGeom prst="rect">
            <a:avLst/>
          </a:prstGeom>
          <a:noFill/>
        </p:spPr>
        <p:txBody>
          <a:bodyPr wrap="square" rtlCol="0">
            <a:spAutoFit/>
          </a:bodyPr>
          <a:lstStyle/>
          <a:p>
            <a:r>
              <a:rPr lang="ru-RU" sz="2400" b="1" dirty="0"/>
              <a:t>Как нужно вести себя в ситуации когда тебя преследует человек?</a:t>
            </a:r>
          </a:p>
          <a:p>
            <a:endParaRPr lang="ru-RU" sz="2400" b="1" dirty="0"/>
          </a:p>
          <a:p>
            <a:r>
              <a:rPr lang="ru-RU" sz="2400" b="1" dirty="0"/>
              <a:t>Можно ли садиться в машину к незнакомым людям?</a:t>
            </a:r>
          </a:p>
          <a:p>
            <a:endParaRPr lang="ru-RU" sz="2400" b="1" dirty="0"/>
          </a:p>
          <a:p>
            <a:r>
              <a:rPr lang="ru-RU" sz="2400" b="1" dirty="0"/>
              <a:t>Если к тебе позвонили в дверь. Что ты будешь делать?</a:t>
            </a:r>
          </a:p>
          <a:p>
            <a:endParaRPr lang="ru-RU" sz="2400" b="1" dirty="0"/>
          </a:p>
          <a:p>
            <a:r>
              <a:rPr lang="ru-RU" sz="2400" b="1" dirty="0"/>
              <a:t>Если ты ждешь лифт и к тебе подошел незнакомец, что ты будешь делать?</a:t>
            </a:r>
          </a:p>
          <a:p>
            <a:endParaRPr lang="ru-RU" sz="2400" b="1" dirty="0"/>
          </a:p>
          <a:p>
            <a:endParaRPr lang="ru-RU" sz="2400" b="1" dirty="0"/>
          </a:p>
          <a:p>
            <a:endParaRPr lang="ru-RU" sz="24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23220"/>
          </a:xfrm>
          <a:prstGeom prst="rect">
            <a:avLst/>
          </a:prstGeom>
          <a:noFill/>
        </p:spPr>
        <p:txBody>
          <a:bodyPr wrap="square" rtlCol="0">
            <a:spAutoFit/>
          </a:bodyPr>
          <a:lstStyle/>
          <a:p>
            <a:pPr algn="ctr"/>
            <a:r>
              <a:rPr lang="ru-RU" sz="2800" b="1" dirty="0">
                <a:solidFill>
                  <a:srgbClr val="800000"/>
                </a:solidFill>
              </a:rPr>
              <a:t>Правила безопасного поведения</a:t>
            </a:r>
          </a:p>
        </p:txBody>
      </p:sp>
      <p:sp>
        <p:nvSpPr>
          <p:cNvPr id="5" name="Прямоугольник 4"/>
          <p:cNvSpPr/>
          <p:nvPr/>
        </p:nvSpPr>
        <p:spPr>
          <a:xfrm>
            <a:off x="857224" y="571480"/>
            <a:ext cx="7143800" cy="128588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a:solidFill>
                  <a:schemeClr val="tx1"/>
                </a:solidFill>
              </a:rPr>
              <a:t>Соблюдая данные правила безопасности, ты будешь знать, что делать, если окажется в опасной ситуации, сможешь подготовиться к возможной встрече с преступником, а значит, сможешь свести к минимуму риск стать жертвой преступления.</a:t>
            </a:r>
            <a:endParaRPr lang="ru-RU" b="1" dirty="0"/>
          </a:p>
        </p:txBody>
      </p:sp>
      <p:sp>
        <p:nvSpPr>
          <p:cNvPr id="7" name="TextBox 6"/>
          <p:cNvSpPr txBox="1"/>
          <p:nvPr/>
        </p:nvSpPr>
        <p:spPr>
          <a:xfrm>
            <a:off x="357158" y="2000240"/>
            <a:ext cx="421484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b="1" dirty="0"/>
              <a:t>Когда находишься один дома</a:t>
            </a:r>
          </a:p>
        </p:txBody>
      </p:sp>
      <p:sp>
        <p:nvSpPr>
          <p:cNvPr id="6" name="TextBox 5"/>
          <p:cNvSpPr txBox="1"/>
          <p:nvPr/>
        </p:nvSpPr>
        <p:spPr>
          <a:xfrm>
            <a:off x="142844" y="2500306"/>
            <a:ext cx="8715436" cy="3908762"/>
          </a:xfrm>
          <a:prstGeom prst="rect">
            <a:avLst/>
          </a:prstGeom>
          <a:noFill/>
        </p:spPr>
        <p:txBody>
          <a:bodyPr wrap="square" rtlCol="0">
            <a:spAutoFit/>
          </a:bodyPr>
          <a:lstStyle/>
          <a:p>
            <a:pPr algn="just">
              <a:buFont typeface="Arial" pitchFamily="34" charset="0"/>
              <a:buChar char="•"/>
            </a:pPr>
            <a:r>
              <a:rPr lang="ru-RU" dirty="0"/>
              <a:t> Придя домой из школы, обязательно позвони родителям. Скажи им, что ты дома, расскажи, что интересного было в школе, чем будешь заниматься. </a:t>
            </a:r>
          </a:p>
          <a:p>
            <a:pPr algn="just"/>
            <a:endParaRPr lang="ru-RU" sz="800" dirty="0"/>
          </a:p>
          <a:p>
            <a:pPr algn="just">
              <a:buFont typeface="Arial" pitchFamily="34" charset="0"/>
              <a:buChar char="•"/>
            </a:pPr>
            <a:r>
              <a:rPr lang="ru-RU" dirty="0"/>
              <a:t> Оставаясь дома один, без взрослых, всегда закрывай дверь на замок. </a:t>
            </a:r>
          </a:p>
          <a:p>
            <a:pPr algn="just"/>
            <a:endParaRPr lang="ru-RU" sz="800" dirty="0"/>
          </a:p>
          <a:p>
            <a:pPr algn="just">
              <a:buFont typeface="Arial" pitchFamily="34" charset="0"/>
              <a:buChar char="•"/>
            </a:pPr>
            <a:r>
              <a:rPr lang="ru-RU" dirty="0"/>
              <a:t> Уходя из дома, не забывай закрывать балкон, форточки и окна, особенное, если ты живешь на первом или последнем этажах.</a:t>
            </a:r>
          </a:p>
          <a:p>
            <a:pPr algn="just"/>
            <a:endParaRPr lang="ru-RU" sz="800" dirty="0"/>
          </a:p>
          <a:p>
            <a:pPr algn="just">
              <a:buFont typeface="Arial" pitchFamily="34" charset="0"/>
              <a:buChar char="•"/>
            </a:pPr>
            <a:r>
              <a:rPr lang="ru-RU" dirty="0"/>
              <a:t> Если родители возвращаются домой поздно, всегда включай свет в тех комнатах, где ты находишься.</a:t>
            </a:r>
          </a:p>
          <a:p>
            <a:pPr algn="just"/>
            <a:endParaRPr lang="ru-RU" sz="800" dirty="0"/>
          </a:p>
          <a:p>
            <a:pPr algn="just">
              <a:buFont typeface="Arial" pitchFamily="34" charset="0"/>
              <a:buChar char="•"/>
            </a:pPr>
            <a:r>
              <a:rPr lang="ru-RU" dirty="0"/>
              <a:t>  Если пришедший говорит, что он ваш сосед снизу и ты его заливаешь, скажи, что к нему сейчас придут. После этого проверь, нет ли воды на полу в ванной, туалете и кухне, позвони родителям или родственникам и объясни им ситуацию. Пусть они сходят к соседям ниже этажом и проверят. </a:t>
            </a:r>
          </a:p>
          <a:p>
            <a:pPr algn="just">
              <a:buFont typeface="Arial" pitchFamily="34" charset="0"/>
              <a:buChar char="•"/>
            </a:pPr>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282" y="0"/>
            <a:ext cx="6000792" cy="2154436"/>
          </a:xfrm>
          <a:prstGeom prst="rect">
            <a:avLst/>
          </a:prstGeom>
          <a:noFill/>
        </p:spPr>
        <p:txBody>
          <a:bodyPr wrap="square" rtlCol="0">
            <a:spAutoFit/>
          </a:bodyPr>
          <a:lstStyle/>
          <a:p>
            <a:pPr algn="just">
              <a:buFont typeface="Arial" pitchFamily="34" charset="0"/>
              <a:buChar char="•"/>
            </a:pPr>
            <a:r>
              <a:rPr lang="ru-RU" dirty="0"/>
              <a:t> Если человек за дверью говорит, что он врач, почтальон, сантехник, полицейский или знакомый твоих родителей, не открывай дверь, скажи ему, чтобы он зашел позже, когда родители будут дома.</a:t>
            </a:r>
          </a:p>
          <a:p>
            <a:pPr algn="just"/>
            <a:endParaRPr lang="ru-RU" sz="800" dirty="0"/>
          </a:p>
          <a:p>
            <a:pPr algn="just">
              <a:buFont typeface="Arial" pitchFamily="34" charset="0"/>
              <a:buChar char="•"/>
            </a:pPr>
            <a:r>
              <a:rPr lang="ru-RU" dirty="0"/>
              <a:t> Если ты слышишь, что кто-то пытается открыть вашу дверь, взломать ее, сразу же звони в полицию и назови свой точный адрес. </a:t>
            </a:r>
          </a:p>
        </p:txBody>
      </p:sp>
      <p:sp>
        <p:nvSpPr>
          <p:cNvPr id="6" name="TextBox 5"/>
          <p:cNvSpPr txBox="1"/>
          <p:nvPr/>
        </p:nvSpPr>
        <p:spPr>
          <a:xfrm>
            <a:off x="2000232" y="3571876"/>
            <a:ext cx="6786610" cy="2954655"/>
          </a:xfrm>
          <a:prstGeom prst="rect">
            <a:avLst/>
          </a:prstGeom>
          <a:noFill/>
        </p:spPr>
        <p:txBody>
          <a:bodyPr wrap="square" rtlCol="0">
            <a:spAutoFit/>
          </a:bodyPr>
          <a:lstStyle/>
          <a:p>
            <a:pPr algn="just">
              <a:buFont typeface="Arial" pitchFamily="34" charset="0"/>
              <a:buChar char="•"/>
            </a:pPr>
            <a:r>
              <a:rPr lang="ru-RU" dirty="0"/>
              <a:t> Если незнакомый человек внезапно оказался у тебя за спиной, быстро повернись к нему лицом. Спроси его: «Вы к кому?» </a:t>
            </a:r>
          </a:p>
          <a:p>
            <a:pPr algn="just"/>
            <a:endParaRPr lang="ru-RU" sz="800" dirty="0"/>
          </a:p>
          <a:p>
            <a:pPr algn="just">
              <a:buFont typeface="Arial" pitchFamily="34" charset="0"/>
              <a:buChar char="•"/>
            </a:pPr>
            <a:r>
              <a:rPr lang="ru-RU" dirty="0"/>
              <a:t> Если ты видишь, что посторонний приготовился напасть на тебя, беги, крича «Пожар!», «Горим!» и стуча во все двери к соседям.</a:t>
            </a:r>
          </a:p>
          <a:p>
            <a:pPr algn="just"/>
            <a:endParaRPr lang="ru-RU" sz="800" dirty="0"/>
          </a:p>
          <a:p>
            <a:pPr algn="just">
              <a:buFont typeface="Arial" pitchFamily="34" charset="0"/>
              <a:buChar char="•"/>
            </a:pPr>
            <a:r>
              <a:rPr lang="ru-RU" dirty="0"/>
              <a:t> Если тебя все таки схватили, зажимают рот, бьют – кусайся, дерись ногами, царапайся и хватай за волосы напавшего. Главное – действуй.</a:t>
            </a:r>
          </a:p>
          <a:p>
            <a:pPr algn="just"/>
            <a:endParaRPr lang="ru-RU" sz="800" dirty="0"/>
          </a:p>
          <a:p>
            <a:pPr algn="just">
              <a:buFont typeface="Arial" pitchFamily="34" charset="0"/>
              <a:buChar char="•"/>
            </a:pPr>
            <a:r>
              <a:rPr lang="ru-RU" dirty="0"/>
              <a:t> Если тебя хотят ограбить взрослые или сверстники – отдай все, что они просят, не сопротивляйся.</a:t>
            </a:r>
          </a:p>
        </p:txBody>
      </p:sp>
      <p:pic>
        <p:nvPicPr>
          <p:cNvPr id="7" name="Рисунок 6"/>
          <p:cNvPicPr/>
          <p:nvPr/>
        </p:nvPicPr>
        <p:blipFill>
          <a:blip r:embed="rId2"/>
          <a:srcRect l="27037" t="30736" r="34697" b="20779"/>
          <a:stretch>
            <a:fillRect/>
          </a:stretch>
        </p:blipFill>
        <p:spPr bwMode="auto">
          <a:xfrm>
            <a:off x="1" y="4643446"/>
            <a:ext cx="2143108" cy="2214554"/>
          </a:xfrm>
          <a:prstGeom prst="rect">
            <a:avLst/>
          </a:prstGeom>
          <a:ln>
            <a:noFill/>
          </a:ln>
          <a:effectLst>
            <a:softEdge rad="112500"/>
          </a:effectLst>
        </p:spPr>
      </p:pic>
      <p:pic>
        <p:nvPicPr>
          <p:cNvPr id="9" name="Рисунок 8"/>
          <p:cNvPicPr/>
          <p:nvPr/>
        </p:nvPicPr>
        <p:blipFill>
          <a:blip r:embed="rId3" cstate="print"/>
          <a:srcRect l="8342" t="43074" r="18682" b="15554"/>
          <a:stretch>
            <a:fillRect/>
          </a:stretch>
        </p:blipFill>
        <p:spPr bwMode="auto">
          <a:xfrm>
            <a:off x="6286512" y="142852"/>
            <a:ext cx="2714644" cy="1714512"/>
          </a:xfrm>
          <a:prstGeom prst="rect">
            <a:avLst/>
          </a:prstGeom>
          <a:ln>
            <a:noFill/>
          </a:ln>
          <a:effectLst>
            <a:softEdge rad="112500"/>
          </a:effectLst>
        </p:spPr>
      </p:pic>
      <p:sp>
        <p:nvSpPr>
          <p:cNvPr id="10" name="TextBox 9"/>
          <p:cNvSpPr txBox="1"/>
          <p:nvPr/>
        </p:nvSpPr>
        <p:spPr>
          <a:xfrm>
            <a:off x="142844" y="2071678"/>
            <a:ext cx="8715436" cy="1600438"/>
          </a:xfrm>
          <a:prstGeom prst="rect">
            <a:avLst/>
          </a:prstGeom>
          <a:noFill/>
        </p:spPr>
        <p:txBody>
          <a:bodyPr wrap="square" rtlCol="0">
            <a:spAutoFit/>
          </a:bodyPr>
          <a:lstStyle/>
          <a:p>
            <a:pPr algn="just">
              <a:buFont typeface="Arial" pitchFamily="34" charset="0"/>
              <a:buChar char="•"/>
            </a:pPr>
            <a:r>
              <a:rPr lang="ru-RU" dirty="0"/>
              <a:t> Если у тебя нет телефона, зови на помощь из окна или с балкона, при этом кричи: «Пожар! Горим!». Это должно отпугнуть преступников. </a:t>
            </a:r>
          </a:p>
          <a:p>
            <a:pPr algn="just"/>
            <a:endParaRPr lang="ru-RU" sz="800" dirty="0"/>
          </a:p>
          <a:p>
            <a:pPr algn="just">
              <a:buFont typeface="Arial" pitchFamily="34" charset="0"/>
              <a:buChar char="•"/>
            </a:pPr>
            <a:r>
              <a:rPr lang="ru-RU" dirty="0"/>
              <a:t> Если ты уходишь из дома в отсутствие родителей позвони им, сообщи куда и с кем ты идешь и во сколько ты будешь дома. </a:t>
            </a:r>
          </a:p>
          <a:p>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720" y="214290"/>
            <a:ext cx="371477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b="1" dirty="0"/>
              <a:t>Когда оказался один в подъезде</a:t>
            </a:r>
            <a:endParaRPr lang="ru-RU" dirty="0"/>
          </a:p>
        </p:txBody>
      </p:sp>
      <p:sp>
        <p:nvSpPr>
          <p:cNvPr id="5" name="TextBox 4"/>
          <p:cNvSpPr txBox="1"/>
          <p:nvPr/>
        </p:nvSpPr>
        <p:spPr>
          <a:xfrm>
            <a:off x="214282" y="642918"/>
            <a:ext cx="6643734" cy="2000548"/>
          </a:xfrm>
          <a:prstGeom prst="rect">
            <a:avLst/>
          </a:prstGeom>
          <a:noFill/>
        </p:spPr>
        <p:txBody>
          <a:bodyPr wrap="square" rtlCol="0">
            <a:spAutoFit/>
          </a:bodyPr>
          <a:lstStyle/>
          <a:p>
            <a:pPr marL="0" lvl="1" algn="just">
              <a:buFont typeface="Arial" pitchFamily="34" charset="0"/>
              <a:buChar char="•"/>
            </a:pPr>
            <a:r>
              <a:rPr lang="ru-RU" dirty="0"/>
              <a:t>  Перед тем как открыть дверь и выйти из квартиры, обязательно посмотри в глазок и убедись, что на лестничной площадке нет посторонних людей.</a:t>
            </a:r>
          </a:p>
          <a:p>
            <a:pPr marL="0" lvl="1" algn="just"/>
            <a:endParaRPr lang="ru-RU" sz="800" dirty="0"/>
          </a:p>
          <a:p>
            <a:pPr marL="0" lvl="1" algn="just">
              <a:buFont typeface="Arial" pitchFamily="34" charset="0"/>
              <a:buChar char="•"/>
            </a:pPr>
            <a:r>
              <a:rPr lang="ru-RU" dirty="0"/>
              <a:t> Не оставляй ключи  под ковриком или над дверью. </a:t>
            </a:r>
          </a:p>
          <a:p>
            <a:pPr marL="0" lvl="1" algn="just"/>
            <a:endParaRPr lang="ru-RU" sz="800" dirty="0"/>
          </a:p>
          <a:p>
            <a:pPr marL="0" lvl="1" algn="just">
              <a:buFont typeface="Arial" pitchFamily="34" charset="0"/>
              <a:buChar char="•"/>
            </a:pPr>
            <a:r>
              <a:rPr lang="ru-RU" dirty="0"/>
              <a:t> Не просматривай почту около ящика, лучше поднимись в квартиру. </a:t>
            </a:r>
          </a:p>
        </p:txBody>
      </p:sp>
      <p:pic>
        <p:nvPicPr>
          <p:cNvPr id="6" name="Рисунок 5"/>
          <p:cNvPicPr/>
          <p:nvPr/>
        </p:nvPicPr>
        <p:blipFill>
          <a:blip r:embed="rId2"/>
          <a:srcRect l="33999" t="33117" r="28809" b="15801"/>
          <a:stretch>
            <a:fillRect/>
          </a:stretch>
        </p:blipFill>
        <p:spPr bwMode="auto">
          <a:xfrm>
            <a:off x="6786578" y="142853"/>
            <a:ext cx="2143140" cy="2286016"/>
          </a:xfrm>
          <a:prstGeom prst="rect">
            <a:avLst/>
          </a:prstGeom>
          <a:ln>
            <a:noFill/>
          </a:ln>
          <a:effectLst>
            <a:softEdge rad="112500"/>
          </a:effectLst>
        </p:spPr>
      </p:pic>
      <p:sp>
        <p:nvSpPr>
          <p:cNvPr id="8" name="TextBox 7"/>
          <p:cNvSpPr txBox="1"/>
          <p:nvPr/>
        </p:nvSpPr>
        <p:spPr>
          <a:xfrm>
            <a:off x="142844" y="2643182"/>
            <a:ext cx="8643998" cy="2954655"/>
          </a:xfrm>
          <a:prstGeom prst="rect">
            <a:avLst/>
          </a:prstGeom>
          <a:noFill/>
        </p:spPr>
        <p:txBody>
          <a:bodyPr wrap="square" rtlCol="0">
            <a:spAutoFit/>
          </a:bodyPr>
          <a:lstStyle/>
          <a:p>
            <a:pPr marL="0" lvl="1">
              <a:buFont typeface="Arial" pitchFamily="34" charset="0"/>
              <a:buChar char="•"/>
            </a:pPr>
            <a:r>
              <a:rPr lang="ru-RU" dirty="0"/>
              <a:t> Выходя из квартиры, не забывай закрывать за собой дверь, даже если ты выходишь на пару минут.</a:t>
            </a:r>
          </a:p>
          <a:p>
            <a:pPr marL="0" lvl="1"/>
            <a:endParaRPr lang="ru-RU" sz="800" dirty="0"/>
          </a:p>
          <a:p>
            <a:pPr marL="0" lvl="1" algn="just">
              <a:buFont typeface="Arial" pitchFamily="34" charset="0"/>
              <a:buChar char="•"/>
            </a:pPr>
            <a:r>
              <a:rPr lang="ru-RU" dirty="0"/>
              <a:t> Не открывай дверь подъезда, если рядом находятся посторонние люди. Отойди в сторону и сделай вид, что ты и не собирался заходить.</a:t>
            </a:r>
          </a:p>
          <a:p>
            <a:pPr marL="0" lvl="1"/>
            <a:endParaRPr lang="ru-RU" sz="800" dirty="0"/>
          </a:p>
          <a:p>
            <a:pPr marL="0" lvl="1">
              <a:buFont typeface="Arial" pitchFamily="34" charset="0"/>
              <a:buChar char="•"/>
            </a:pPr>
            <a:r>
              <a:rPr lang="ru-RU" dirty="0"/>
              <a:t> Не входи в подъезд с незнакомыми людьми.</a:t>
            </a:r>
          </a:p>
          <a:p>
            <a:pPr marL="0" lvl="1"/>
            <a:endParaRPr lang="ru-RU" sz="800" dirty="0"/>
          </a:p>
          <a:p>
            <a:pPr marL="0" lvl="1" algn="just">
              <a:buFont typeface="Arial" pitchFamily="34" charset="0"/>
              <a:buChar char="•"/>
            </a:pPr>
            <a:r>
              <a:rPr lang="ru-RU" dirty="0"/>
              <a:t> Если ты открыл дверь подъезда, и в этот момент неожиданно появился незнакомец, который хочет войти следом за тобой, быстро отходи от подъезда, будто у тебя возникло «срочное дело».</a:t>
            </a:r>
          </a:p>
          <a:p>
            <a:pPr marL="0" lvl="1">
              <a:buFont typeface="Arial" pitchFamily="34" charset="0"/>
              <a:buChar char="•"/>
            </a:pPr>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282" y="142852"/>
            <a:ext cx="278608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b="1" dirty="0"/>
              <a:t>Когда ждешь лифт</a:t>
            </a:r>
          </a:p>
        </p:txBody>
      </p:sp>
      <p:sp>
        <p:nvSpPr>
          <p:cNvPr id="5" name="Прямоугольник 4"/>
          <p:cNvSpPr/>
          <p:nvPr/>
        </p:nvSpPr>
        <p:spPr>
          <a:xfrm>
            <a:off x="1071538" y="5929330"/>
            <a:ext cx="6715172" cy="642942"/>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a:t>Помни: </a:t>
            </a:r>
            <a:r>
              <a:rPr lang="ru-RU" dirty="0"/>
              <a:t>Никогда не входи в лифт с незнакомыми людьми!</a:t>
            </a:r>
          </a:p>
        </p:txBody>
      </p:sp>
      <p:sp>
        <p:nvSpPr>
          <p:cNvPr id="6" name="TextBox 5"/>
          <p:cNvSpPr txBox="1"/>
          <p:nvPr/>
        </p:nvSpPr>
        <p:spPr>
          <a:xfrm>
            <a:off x="214282" y="2643182"/>
            <a:ext cx="8643998" cy="3139321"/>
          </a:xfrm>
          <a:prstGeom prst="rect">
            <a:avLst/>
          </a:prstGeom>
          <a:noFill/>
        </p:spPr>
        <p:txBody>
          <a:bodyPr wrap="square" rtlCol="0">
            <a:spAutoFit/>
          </a:bodyPr>
          <a:lstStyle/>
          <a:p>
            <a:pPr marL="0" lvl="1" algn="just">
              <a:buFont typeface="Arial" pitchFamily="34" charset="0"/>
              <a:buChar char="•"/>
              <a:tabLst>
                <a:tab pos="0" algn="l"/>
              </a:tabLst>
            </a:pPr>
            <a:r>
              <a:rPr lang="ru-RU" dirty="0"/>
              <a:t> Если незнакомец пытается затащить тебя в лифт, попытайся его ударить его сумкой, мусорным ведром, любым предметом, оказавшимся под рукой. </a:t>
            </a:r>
          </a:p>
          <a:p>
            <a:pPr marL="0" lvl="1" algn="just">
              <a:buFont typeface="Arial" pitchFamily="34" charset="0"/>
              <a:buChar char="•"/>
              <a:tabLst>
                <a:tab pos="0" algn="l"/>
              </a:tabLst>
            </a:pPr>
            <a:endParaRPr lang="ru-RU" dirty="0"/>
          </a:p>
          <a:p>
            <a:pPr marL="0" lvl="1" algn="just">
              <a:buFont typeface="Arial" pitchFamily="34" charset="0"/>
              <a:buChar char="•"/>
              <a:tabLst>
                <a:tab pos="0" algn="l"/>
              </a:tabLst>
            </a:pPr>
            <a:r>
              <a:rPr lang="ru-RU" dirty="0"/>
              <a:t> Если незнакомец начал к тебе приставать, зажал тебя в угол и нажал на кнопку верхнего этажа или на кнопку «стоп», постарайся остаться спокойным. Не плачь, не проси о пощаде, и ни в коем случае не угрожай ему, что ты сообщишь в полицию или расскажешь родителям (но ты должен рассказать об этом в любом случае, даже если преступник угрожал смертью, если ты расскажешь о случившемся). Постарайся нажать две кнопки – ближайшего этажа и «вызов». Неожиданный голос диспетчера напомнит, что ты не один. Тебя услышит не только диспетчер, но и соседи, если ты будешь громко кричать. </a:t>
            </a:r>
          </a:p>
        </p:txBody>
      </p:sp>
      <p:pic>
        <p:nvPicPr>
          <p:cNvPr id="7" name="Рисунок 6"/>
          <p:cNvPicPr/>
          <p:nvPr/>
        </p:nvPicPr>
        <p:blipFill>
          <a:blip r:embed="rId2" cstate="print"/>
          <a:srcRect l="20625" t="12527" r="14438" b="19006"/>
          <a:stretch>
            <a:fillRect/>
          </a:stretch>
        </p:blipFill>
        <p:spPr bwMode="auto">
          <a:xfrm>
            <a:off x="214282" y="642918"/>
            <a:ext cx="2143140" cy="1971024"/>
          </a:xfrm>
          <a:prstGeom prst="rect">
            <a:avLst/>
          </a:prstGeom>
          <a:ln>
            <a:noFill/>
          </a:ln>
          <a:effectLst>
            <a:softEdge rad="112500"/>
          </a:effectLst>
        </p:spPr>
      </p:pic>
      <p:sp>
        <p:nvSpPr>
          <p:cNvPr id="9" name="TextBox 8"/>
          <p:cNvSpPr txBox="1"/>
          <p:nvPr/>
        </p:nvSpPr>
        <p:spPr>
          <a:xfrm>
            <a:off x="2428860" y="714356"/>
            <a:ext cx="6572296" cy="1877437"/>
          </a:xfrm>
          <a:prstGeom prst="rect">
            <a:avLst/>
          </a:prstGeom>
          <a:noFill/>
        </p:spPr>
        <p:txBody>
          <a:bodyPr wrap="square" rtlCol="0">
            <a:spAutoFit/>
          </a:bodyPr>
          <a:lstStyle/>
          <a:p>
            <a:pPr marL="0" lvl="1" algn="just">
              <a:buFont typeface="Arial" pitchFamily="34" charset="0"/>
              <a:buChar char="•"/>
              <a:tabLst>
                <a:tab pos="0" algn="l"/>
              </a:tabLst>
            </a:pPr>
            <a:r>
              <a:rPr lang="ru-RU" dirty="0"/>
              <a:t> Если ты ждешь лифт и к тебе подошел незнакомец, откажись от поездки под предлогом, что забыл что-то дома и вернись в квартиру.</a:t>
            </a:r>
          </a:p>
          <a:p>
            <a:pPr marL="0" lvl="1" algn="just">
              <a:tabLst>
                <a:tab pos="0" algn="l"/>
              </a:tabLst>
            </a:pPr>
            <a:endParaRPr lang="ru-RU" sz="800" dirty="0"/>
          </a:p>
          <a:p>
            <a:pPr marL="0" lvl="1" algn="just">
              <a:buFont typeface="Arial" pitchFamily="34" charset="0"/>
              <a:buChar char="•"/>
              <a:tabLst>
                <a:tab pos="0" algn="l"/>
              </a:tabLst>
            </a:pPr>
            <a:r>
              <a:rPr lang="ru-RU" dirty="0"/>
              <a:t> Если ты не успел во время уйти и на тебя напали, кричи: «Пожар! Горим!» и попытайся укусить нападающего за руку, которой тот будет пытаться закрыть тебе рот. </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TotalTime>
  <Words>1817</Words>
  <Application>Microsoft Office PowerPoint</Application>
  <PresentationFormat>Экран (4:3)</PresentationFormat>
  <Paragraphs>126</Paragraphs>
  <Slides>14</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14</vt:i4>
      </vt:variant>
    </vt:vector>
  </HeadingPairs>
  <TitlesOfParts>
    <vt:vector size="17" baseType="lpstr">
      <vt:lpstr>Arial</vt:lpstr>
      <vt:lpstr>Calibri</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Ольга</dc:creator>
  <cp:lastModifiedBy>Ольга</cp:lastModifiedBy>
  <cp:revision>38</cp:revision>
  <dcterms:created xsi:type="dcterms:W3CDTF">2014-02-03T05:54:52Z</dcterms:created>
  <dcterms:modified xsi:type="dcterms:W3CDTF">2021-11-14T17:00:56Z</dcterms:modified>
</cp:coreProperties>
</file>