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7" r:id="rId2"/>
    <p:sldId id="258" r:id="rId3"/>
    <p:sldId id="259" r:id="rId4"/>
    <p:sldId id="260" r:id="rId5"/>
    <p:sldId id="263" r:id="rId6"/>
    <p:sldId id="262" r:id="rId7"/>
    <p:sldId id="266" r:id="rId8"/>
    <p:sldId id="261" r:id="rId9"/>
    <p:sldId id="256" r:id="rId10"/>
    <p:sldId id="267" r:id="rId11"/>
    <p:sldId id="264" r:id="rId12"/>
    <p:sldId id="265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0000CC"/>
    <a:srgbClr val="008000"/>
    <a:srgbClr val="FF0066"/>
    <a:srgbClr val="0000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2B80C8-17AA-43A2-A57D-F2D2C2CF7818}" type="datetimeFigureOut">
              <a:rPr lang="ru-RU" smtClean="0"/>
              <a:pPr/>
              <a:t>25.10.2022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4E69B8-F764-4168-A4BE-6F3597BABC7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25.10.2022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25.10.2022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25.10.2022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25.10.2022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5" name="Picture 1" descr="C:\Users\си\Documents\Школа\Открытые уроки\26.10.2022 Четырехугольники 8 класс\Картинки к слайдам\1613567928_27-p-fon-dlya-prezentatsii-po-matematike-2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1196752"/>
            <a:ext cx="6786331" cy="5089748"/>
          </a:xfrm>
          <a:prstGeom prst="rect">
            <a:avLst/>
          </a:prstGeom>
          <a:noFill/>
        </p:spPr>
      </p:pic>
      <p:pic>
        <p:nvPicPr>
          <p:cNvPr id="1026" name="Picture 2" descr="C:\Users\си\Documents\Школа\Открытые уроки\26.10.2022 Четырехугольники 8 класс\Картинки к слайдам\slide_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620688"/>
            <a:ext cx="7554416" cy="5665812"/>
          </a:xfrm>
          <a:prstGeom prst="rect">
            <a:avLst/>
          </a:prstGeom>
          <a:noFill/>
        </p:spPr>
      </p:pic>
      <p:pic>
        <p:nvPicPr>
          <p:cNvPr id="6" name="Рисунок 5" descr="1613567928_27-p-fon-dlya-prezentatsii-po-matematike-2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188640"/>
            <a:ext cx="8604448" cy="6453336"/>
          </a:xfrm>
          <a:prstGeom prst="rect">
            <a:avLst/>
          </a:prstGeom>
        </p:spPr>
      </p:pic>
      <p:pic>
        <p:nvPicPr>
          <p:cNvPr id="5" name="Picture 2" descr="C:\Users\си\Documents\Школа\Открытые уроки\26.10.2022 Четырехугольники 8 класс\Картинки к слайдам\slide_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548680"/>
            <a:ext cx="6330280" cy="474771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1613567928_27-p-fon-dlya-prezentatsii-po-matematike-2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188640"/>
            <a:ext cx="8640960" cy="648072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67544" y="908720"/>
            <a:ext cx="7776488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ru-RU" sz="4000" b="1" i="1" dirty="0" smtClean="0">
                <a:solidFill>
                  <a:srgbClr val="006600"/>
                </a:solidFill>
                <a:latin typeface="Georgia" pitchFamily="18" charset="0"/>
              </a:rPr>
              <a:t>Задача №1: 1700 м</a:t>
            </a:r>
          </a:p>
          <a:p>
            <a:pPr algn="just"/>
            <a:r>
              <a:rPr lang="ru-RU" sz="4000" b="1" i="1" dirty="0" smtClean="0">
                <a:solidFill>
                  <a:srgbClr val="0000CC"/>
                </a:solidFill>
                <a:latin typeface="Georgia" pitchFamily="18" charset="0"/>
              </a:rPr>
              <a:t>Задача №2: 120 м</a:t>
            </a:r>
          </a:p>
          <a:p>
            <a:pPr algn="just"/>
            <a:r>
              <a:rPr lang="ru-RU" sz="4000" b="1" i="1" dirty="0" smtClean="0">
                <a:solidFill>
                  <a:srgbClr val="006600"/>
                </a:solidFill>
                <a:latin typeface="Georgia" pitchFamily="18" charset="0"/>
              </a:rPr>
              <a:t>Задача №3: 186 м</a:t>
            </a:r>
          </a:p>
          <a:p>
            <a:pPr algn="just"/>
            <a:r>
              <a:rPr lang="ru-RU" sz="4000" b="1" i="1" dirty="0" smtClean="0">
                <a:solidFill>
                  <a:srgbClr val="0000CC"/>
                </a:solidFill>
                <a:latin typeface="Georgia" pitchFamily="18" charset="0"/>
              </a:rPr>
              <a:t>Задача №4: 96 м</a:t>
            </a:r>
          </a:p>
          <a:p>
            <a:pPr algn="just"/>
            <a:r>
              <a:rPr lang="ru-RU" sz="4000" b="1" i="1" dirty="0" smtClean="0">
                <a:solidFill>
                  <a:srgbClr val="006600"/>
                </a:solidFill>
                <a:latin typeface="Georgia" pitchFamily="18" charset="0"/>
              </a:rPr>
              <a:t>Задача №5: 4000 дощечек.</a:t>
            </a:r>
            <a:endParaRPr lang="ru-RU" sz="4000" b="1" i="1" dirty="0">
              <a:solidFill>
                <a:srgbClr val="006600"/>
              </a:solidFill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1600" y="764704"/>
            <a:ext cx="7398568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Учитель нарисовал на доске четырехугольник и спросил у учеников, что это за фигура?   </a:t>
            </a:r>
            <a:r>
              <a:rPr lang="ru-RU" sz="32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Иванов сказал, что это </a:t>
            </a:r>
            <a:r>
              <a:rPr lang="ru-RU" sz="3200" b="1" u="sng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квадрат</a:t>
            </a:r>
            <a:r>
              <a:rPr lang="ru-RU" sz="32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Петров считает, что это </a:t>
            </a:r>
            <a:r>
              <a:rPr lang="ru-RU" sz="32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трапеция</a:t>
            </a:r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32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Сидоров ответил, что нарисован </a:t>
            </a:r>
            <a:r>
              <a:rPr lang="ru-RU" sz="3200" b="1" u="sng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ромб</a:t>
            </a:r>
            <a:r>
              <a:rPr lang="ru-RU" sz="32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Фёдоров решил, что это </a:t>
            </a:r>
            <a:r>
              <a:rPr lang="ru-RU" sz="32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параллелограмм</a:t>
            </a:r>
            <a:r>
              <a:rPr lang="ru-RU" sz="3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 Оказалось, что из четырёх ответов только три были верные, а один - неверный. Что за фигуру изобразил учитель</a:t>
            </a:r>
            <a:r>
              <a:rPr lang="ru-RU" sz="3200" b="1" dirty="0" smtClean="0">
                <a:solidFill>
                  <a:srgbClr val="C00000"/>
                </a:solidFill>
              </a:rPr>
              <a:t>?</a:t>
            </a:r>
            <a:endParaRPr lang="ru-RU" sz="32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1613567928_27-p-fon-dlya-prezentatsii-po-matematike-2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188640"/>
            <a:ext cx="8712968" cy="6534726"/>
          </a:xfrm>
          <a:prstGeom prst="rect">
            <a:avLst/>
          </a:prstGeom>
        </p:spPr>
      </p:pic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251520" y="260648"/>
            <a:ext cx="7847856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Критерии оценивания своей деятельности на уроке: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Выполнил все задания, предлагаемые учителем правильно: «5»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00CC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Испытывал затруднения при решении только одного задания: «4»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66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Испытывал затруднения при выполнении двух заданий: «3»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00CC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Испытывал затруднения при выполнении всех заданий: «Работа над ошибками»    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66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1613567928_27-p-fon-dlya-prezentatsii-po-matematike-2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539552" y="620688"/>
            <a:ext cx="6696744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Tx/>
              <a:buNone/>
            </a:pPr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1)ПАРАЛЛЕЛОГРАММ</a:t>
            </a:r>
          </a:p>
          <a:p>
            <a:pPr algn="just">
              <a:buFontTx/>
              <a:buNone/>
            </a:pPr>
            <a:endParaRPr lang="ru-RU" sz="3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None/>
            </a:pPr>
            <a:r>
              <a:rPr lang="ru-RU" sz="36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2)ПРЯМОУГОЛЬНИК</a:t>
            </a:r>
          </a:p>
          <a:p>
            <a:pPr algn="just">
              <a:buFontTx/>
              <a:buNone/>
            </a:pPr>
            <a:endParaRPr lang="ru-RU" sz="3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None/>
            </a:pPr>
            <a:r>
              <a:rPr lang="ru-RU" sz="36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3)РОМБ</a:t>
            </a:r>
          </a:p>
          <a:p>
            <a:pPr algn="just">
              <a:buFontTx/>
              <a:buNone/>
            </a:pPr>
            <a:endParaRPr lang="ru-RU" sz="3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None/>
            </a:pPr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4)КВАДРАТ</a:t>
            </a:r>
          </a:p>
          <a:p>
            <a:pPr algn="just">
              <a:buFontTx/>
              <a:buNone/>
            </a:pPr>
            <a:endParaRPr lang="ru-RU" sz="3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None/>
            </a:pPr>
            <a:r>
              <a:rPr lang="ru-RU" sz="36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5)ТРАПЕЦИЯ</a:t>
            </a:r>
            <a:endParaRPr lang="ru-RU" sz="3600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1613567928_27-p-fon-dlya-prezentatsii-po-matematike-2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188640"/>
            <a:ext cx="8712968" cy="6534726"/>
          </a:xfrm>
          <a:prstGeom prst="rect">
            <a:avLst/>
          </a:prstGeom>
        </p:spPr>
      </p:pic>
      <p:sp>
        <p:nvSpPr>
          <p:cNvPr id="7169" name="Rectangle 1"/>
          <p:cNvSpPr>
            <a:spLocks noChangeArrowheads="1"/>
          </p:cNvSpPr>
          <p:nvPr/>
        </p:nvSpPr>
        <p:spPr bwMode="auto">
          <a:xfrm rot="10800000" flipV="1">
            <a:off x="467544" y="463750"/>
            <a:ext cx="7344816" cy="594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ПАРАЛЛЕЛОГРАММ С РАВНЫМИ И ВЗАИМНО ПЕРПЕНДИКУЛЯРНЫМИ ДИАГОНАЛЯМИ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…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квадрат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000099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ПАРАЛЛЕЛОГРАММ С ПРЯМЫМ УГЛОМ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…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прямоугольник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000099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ПРЯМОУГОЛЬНИК С РАВНЫМИ СТОРОНАМИ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…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квадрат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endParaRPr kumimoji="0" lang="ru-RU" sz="2000" i="0" u="none" strike="noStrike" cap="none" normalizeH="0" baseline="0" dirty="0" smtClean="0">
              <a:ln>
                <a:noFill/>
              </a:ln>
              <a:solidFill>
                <a:srgbClr val="000099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ЧЕТЫРЕХУГОЛЬНИК, У КОТОРОГО ДВЕ ПРОТИВОПОЛОЖНЫЕ СТОРОНЫ ПАРАЛЛЕЛЬНЫ И РАВНЫ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…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параллелограмм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000099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РОМБ С ПРЯМЫМ УГЛОМ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…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квадрат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000099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ПАРАЛЛЕЛОГРАММ С РАВНЫМИ СТОРОНАМИ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…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ромб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000099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ЧЕТЫРЕХУГОЛЬНИК, У КОТОРОГО ТОЛЬКО ДВЕ СТОРОНЫ ПАРАЛЛЕЛЬНЫ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…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трапеция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000099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323527" y="548680"/>
          <a:ext cx="8568952" cy="5846619"/>
        </p:xfrm>
        <a:graphic>
          <a:graphicData uri="http://schemas.openxmlformats.org/drawingml/2006/table">
            <a:tbl>
              <a:tblPr/>
              <a:tblGrid>
                <a:gridCol w="3024337"/>
                <a:gridCol w="1944216"/>
                <a:gridCol w="1800200"/>
                <a:gridCol w="792088"/>
                <a:gridCol w="1008111"/>
              </a:tblGrid>
              <a:tr h="79208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 b="1" dirty="0">
                        <a:solidFill>
                          <a:srgbClr val="C00000"/>
                        </a:solidFill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4654" marR="646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 b="1" dirty="0" smtClean="0">
                        <a:solidFill>
                          <a:srgbClr val="C00000"/>
                        </a:solidFill>
                        <a:latin typeface="Times New Roman"/>
                        <a:ea typeface="MS Mincho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C00000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Параллелограмм</a:t>
                      </a:r>
                      <a:endParaRPr lang="ru-RU" sz="1800" b="1" dirty="0">
                        <a:solidFill>
                          <a:srgbClr val="C00000"/>
                        </a:solidFill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4654" marR="646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 b="1" dirty="0" smtClean="0">
                        <a:solidFill>
                          <a:srgbClr val="C00000"/>
                        </a:solidFill>
                        <a:latin typeface="Times New Roman"/>
                        <a:ea typeface="MS Mincho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C00000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Прямоугольник</a:t>
                      </a:r>
                      <a:endParaRPr lang="ru-RU" sz="1800" b="1" dirty="0">
                        <a:solidFill>
                          <a:srgbClr val="C00000"/>
                        </a:solidFill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4654" marR="646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 b="1" dirty="0" smtClean="0">
                        <a:solidFill>
                          <a:srgbClr val="C00000"/>
                        </a:solidFill>
                        <a:latin typeface="Times New Roman"/>
                        <a:ea typeface="MS Mincho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C00000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Ромб</a:t>
                      </a:r>
                      <a:endParaRPr lang="ru-RU" sz="1800" b="1" dirty="0">
                        <a:solidFill>
                          <a:srgbClr val="C00000"/>
                        </a:solidFill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4654" marR="646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 b="1" dirty="0" smtClean="0">
                        <a:solidFill>
                          <a:srgbClr val="C00000"/>
                        </a:solidFill>
                        <a:latin typeface="Times New Roman"/>
                        <a:ea typeface="MS Mincho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C00000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Квадрат</a:t>
                      </a:r>
                      <a:endParaRPr lang="ru-RU" sz="1800" b="1" dirty="0">
                        <a:solidFill>
                          <a:srgbClr val="C00000"/>
                        </a:solidFill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4654" marR="646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543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0099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1 Противолежащие стороны параллельны и равны</a:t>
                      </a:r>
                    </a:p>
                  </a:txBody>
                  <a:tcPr marL="64654" marR="646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 b="1" dirty="0">
                        <a:solidFill>
                          <a:srgbClr val="000099"/>
                        </a:solidFill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4654" marR="646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 b="1" dirty="0">
                        <a:solidFill>
                          <a:srgbClr val="000099"/>
                        </a:solidFill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4654" marR="646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 b="1" dirty="0">
                        <a:solidFill>
                          <a:srgbClr val="000099"/>
                        </a:solidFill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4654" marR="646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 b="1" dirty="0">
                        <a:solidFill>
                          <a:srgbClr val="000099"/>
                        </a:solidFill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4654" marR="646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66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0099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2.Все стороны равны</a:t>
                      </a:r>
                    </a:p>
                  </a:txBody>
                  <a:tcPr marL="64654" marR="646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rgbClr val="000099"/>
                        </a:solidFill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4654" marR="646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rgbClr val="000099"/>
                        </a:solidFill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4654" marR="646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rgbClr val="000099"/>
                        </a:solidFill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4654" marR="646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 b="1" dirty="0">
                        <a:solidFill>
                          <a:srgbClr val="000099"/>
                        </a:solidFill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4654" marR="646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13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0099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3. Противолежащие углы равны</a:t>
                      </a:r>
                    </a:p>
                  </a:txBody>
                  <a:tcPr marL="64654" marR="646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 b="1" dirty="0">
                        <a:solidFill>
                          <a:srgbClr val="000099"/>
                        </a:solidFill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4654" marR="646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rgbClr val="000099"/>
                        </a:solidFill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4654" marR="646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rgbClr val="000099"/>
                        </a:solidFill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4654" marR="646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 b="1" dirty="0">
                        <a:solidFill>
                          <a:srgbClr val="000099"/>
                        </a:solidFill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4654" marR="646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490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0099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4. Все углы прямые</a:t>
                      </a:r>
                    </a:p>
                  </a:txBody>
                  <a:tcPr marL="64654" marR="646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 b="1" dirty="0">
                        <a:solidFill>
                          <a:srgbClr val="000099"/>
                        </a:solidFill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4654" marR="646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rgbClr val="000099"/>
                        </a:solidFill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4654" marR="646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rgbClr val="000099"/>
                        </a:solidFill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4654" marR="646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 b="1" dirty="0">
                        <a:solidFill>
                          <a:srgbClr val="000099"/>
                        </a:solidFill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4654" marR="646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699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0099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5. Диагонали пересекаются и точкой пересечения делятся пополам</a:t>
                      </a:r>
                    </a:p>
                  </a:txBody>
                  <a:tcPr marL="64654" marR="646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 b="1" dirty="0">
                        <a:solidFill>
                          <a:srgbClr val="000099"/>
                        </a:solidFill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4654" marR="646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rgbClr val="000099"/>
                        </a:solidFill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4654" marR="646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rgbClr val="000099"/>
                        </a:solidFill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4654" marR="646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 b="1" dirty="0">
                        <a:solidFill>
                          <a:srgbClr val="000099"/>
                        </a:solidFill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4654" marR="646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66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0099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6. Диагонали равны</a:t>
                      </a:r>
                    </a:p>
                  </a:txBody>
                  <a:tcPr marL="64654" marR="646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 b="1" dirty="0">
                        <a:solidFill>
                          <a:srgbClr val="000099"/>
                        </a:solidFill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4654" marR="646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rgbClr val="000099"/>
                        </a:solidFill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4654" marR="646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rgbClr val="000099"/>
                        </a:solidFill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4654" marR="646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 b="1" dirty="0">
                        <a:solidFill>
                          <a:srgbClr val="000099"/>
                        </a:solidFill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4654" marR="646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226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0099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7. Диагонали взаимно перпендикулярны и являются биссектрисами его углов</a:t>
                      </a:r>
                    </a:p>
                  </a:txBody>
                  <a:tcPr marL="64654" marR="646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 b="1" dirty="0">
                        <a:solidFill>
                          <a:srgbClr val="000099"/>
                        </a:solidFill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4654" marR="646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 b="1" dirty="0">
                        <a:solidFill>
                          <a:srgbClr val="000099"/>
                        </a:solidFill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4654" marR="646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 b="1" dirty="0">
                        <a:solidFill>
                          <a:srgbClr val="000099"/>
                        </a:solidFill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4654" marR="646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 b="1" dirty="0">
                        <a:solidFill>
                          <a:srgbClr val="000099"/>
                        </a:solidFill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4654" marR="646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323527" y="548680"/>
          <a:ext cx="8568952" cy="6040431"/>
        </p:xfrm>
        <a:graphic>
          <a:graphicData uri="http://schemas.openxmlformats.org/drawingml/2006/table">
            <a:tbl>
              <a:tblPr/>
              <a:tblGrid>
                <a:gridCol w="3024337"/>
                <a:gridCol w="1944216"/>
                <a:gridCol w="1800200"/>
                <a:gridCol w="792088"/>
                <a:gridCol w="1008111"/>
              </a:tblGrid>
              <a:tr h="79208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 b="1" dirty="0">
                        <a:solidFill>
                          <a:srgbClr val="C00000"/>
                        </a:solidFill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4654" marR="646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 b="1" dirty="0" smtClean="0">
                        <a:solidFill>
                          <a:srgbClr val="C00000"/>
                        </a:solidFill>
                        <a:latin typeface="Times New Roman"/>
                        <a:ea typeface="MS Mincho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C00000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Параллелограмм</a:t>
                      </a:r>
                      <a:endParaRPr lang="ru-RU" sz="1800" b="1" dirty="0">
                        <a:solidFill>
                          <a:srgbClr val="C00000"/>
                        </a:solidFill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4654" marR="646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 b="1" dirty="0" smtClean="0">
                        <a:solidFill>
                          <a:srgbClr val="C00000"/>
                        </a:solidFill>
                        <a:latin typeface="Times New Roman"/>
                        <a:ea typeface="MS Mincho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C00000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Прямоугольник</a:t>
                      </a:r>
                      <a:endParaRPr lang="ru-RU" sz="1800" b="1" dirty="0">
                        <a:solidFill>
                          <a:srgbClr val="C00000"/>
                        </a:solidFill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4654" marR="646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 b="1" dirty="0" smtClean="0">
                        <a:solidFill>
                          <a:srgbClr val="C00000"/>
                        </a:solidFill>
                        <a:latin typeface="Times New Roman"/>
                        <a:ea typeface="MS Mincho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C00000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Ромб</a:t>
                      </a:r>
                      <a:endParaRPr lang="ru-RU" sz="1800" b="1" dirty="0">
                        <a:solidFill>
                          <a:srgbClr val="C00000"/>
                        </a:solidFill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4654" marR="646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 b="1" dirty="0" smtClean="0">
                        <a:solidFill>
                          <a:srgbClr val="C00000"/>
                        </a:solidFill>
                        <a:latin typeface="Times New Roman"/>
                        <a:ea typeface="MS Mincho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C00000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Квадрат</a:t>
                      </a:r>
                      <a:endParaRPr lang="ru-RU" sz="1800" b="1" dirty="0">
                        <a:solidFill>
                          <a:srgbClr val="C00000"/>
                        </a:solidFill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4654" marR="646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543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0099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1 Противолежащие стороны параллельны и равны</a:t>
                      </a:r>
                    </a:p>
                  </a:txBody>
                  <a:tcPr marL="64654" marR="646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rgbClr val="006600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+</a:t>
                      </a:r>
                      <a:endParaRPr lang="ru-RU" sz="2800" b="1" dirty="0">
                        <a:solidFill>
                          <a:srgbClr val="006600"/>
                        </a:solidFill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4654" marR="646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rgbClr val="006600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+</a:t>
                      </a:r>
                      <a:endParaRPr lang="ru-RU" sz="2800" b="1" dirty="0">
                        <a:solidFill>
                          <a:srgbClr val="006600"/>
                        </a:solidFill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4654" marR="646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rgbClr val="006600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+</a:t>
                      </a:r>
                      <a:endParaRPr lang="ru-RU" sz="2800" b="1" dirty="0">
                        <a:solidFill>
                          <a:srgbClr val="006600"/>
                        </a:solidFill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4654" marR="646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rgbClr val="006600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+</a:t>
                      </a:r>
                      <a:endParaRPr lang="ru-RU" sz="2800" b="1" dirty="0">
                        <a:solidFill>
                          <a:srgbClr val="006600"/>
                        </a:solidFill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4654" marR="646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66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0099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2.Все стороны равны</a:t>
                      </a:r>
                    </a:p>
                  </a:txBody>
                  <a:tcPr marL="64654" marR="646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800" b="1" dirty="0">
                        <a:solidFill>
                          <a:srgbClr val="006600"/>
                        </a:solidFill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4654" marR="646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800" b="1" dirty="0">
                        <a:solidFill>
                          <a:srgbClr val="006600"/>
                        </a:solidFill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4654" marR="646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rgbClr val="006600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+</a:t>
                      </a:r>
                      <a:endParaRPr lang="ru-RU" sz="2800" b="1" dirty="0">
                        <a:solidFill>
                          <a:srgbClr val="006600"/>
                        </a:solidFill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4654" marR="646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rgbClr val="006600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+</a:t>
                      </a:r>
                      <a:endParaRPr lang="ru-RU" sz="2800" b="1" dirty="0">
                        <a:solidFill>
                          <a:srgbClr val="006600"/>
                        </a:solidFill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4654" marR="646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13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0099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3. Противолежащие углы равны</a:t>
                      </a:r>
                    </a:p>
                  </a:txBody>
                  <a:tcPr marL="64654" marR="646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rgbClr val="006600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+</a:t>
                      </a:r>
                      <a:endParaRPr lang="ru-RU" sz="2800" b="1" dirty="0">
                        <a:solidFill>
                          <a:srgbClr val="006600"/>
                        </a:solidFill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4654" marR="646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rgbClr val="006600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+</a:t>
                      </a:r>
                      <a:endParaRPr lang="ru-RU" sz="2800" b="1" dirty="0">
                        <a:solidFill>
                          <a:srgbClr val="006600"/>
                        </a:solidFill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4654" marR="646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dirty="0" smtClean="0">
                          <a:solidFill>
                            <a:srgbClr val="006600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+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2800" b="1" dirty="0">
                        <a:solidFill>
                          <a:srgbClr val="006600"/>
                        </a:solidFill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4654" marR="646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dirty="0" smtClean="0">
                          <a:solidFill>
                            <a:srgbClr val="006600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+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2800" b="1" dirty="0">
                        <a:solidFill>
                          <a:srgbClr val="006600"/>
                        </a:solidFill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4654" marR="646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66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0099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4. Все углы прямые</a:t>
                      </a:r>
                    </a:p>
                  </a:txBody>
                  <a:tcPr marL="64654" marR="646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800" b="1">
                        <a:solidFill>
                          <a:srgbClr val="006600"/>
                        </a:solidFill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4654" marR="646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rgbClr val="006600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+</a:t>
                      </a:r>
                      <a:endParaRPr lang="ru-RU" sz="2800" b="1" dirty="0">
                        <a:solidFill>
                          <a:srgbClr val="006600"/>
                        </a:solidFill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4654" marR="646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800" b="1" dirty="0">
                        <a:solidFill>
                          <a:srgbClr val="006600"/>
                        </a:solidFill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4654" marR="646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rgbClr val="006600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+</a:t>
                      </a:r>
                      <a:endParaRPr lang="ru-RU" sz="2800" b="1" dirty="0">
                        <a:solidFill>
                          <a:srgbClr val="006600"/>
                        </a:solidFill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4654" marR="646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699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0099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5. Диагонали пересекаются и точкой пересечения делятся пополам</a:t>
                      </a:r>
                    </a:p>
                  </a:txBody>
                  <a:tcPr marL="64654" marR="646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smtClean="0">
                          <a:solidFill>
                            <a:srgbClr val="006600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+</a:t>
                      </a:r>
                      <a:endParaRPr lang="ru-RU" sz="2800" b="1" dirty="0">
                        <a:solidFill>
                          <a:srgbClr val="006600"/>
                        </a:solidFill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4654" marR="646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smtClean="0">
                          <a:solidFill>
                            <a:srgbClr val="006600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+</a:t>
                      </a:r>
                      <a:endParaRPr lang="ru-RU" sz="2800" b="1" dirty="0">
                        <a:solidFill>
                          <a:srgbClr val="006600"/>
                        </a:solidFill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4654" marR="646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rgbClr val="006600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+</a:t>
                      </a:r>
                      <a:endParaRPr lang="ru-RU" sz="2800" b="1" dirty="0">
                        <a:solidFill>
                          <a:srgbClr val="006600"/>
                        </a:solidFill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4654" marR="646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rgbClr val="006600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+</a:t>
                      </a:r>
                      <a:endParaRPr lang="ru-RU" sz="2800" b="1" dirty="0">
                        <a:solidFill>
                          <a:srgbClr val="006600"/>
                        </a:solidFill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4654" marR="646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66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0099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6. Диагонали равны</a:t>
                      </a:r>
                    </a:p>
                  </a:txBody>
                  <a:tcPr marL="64654" marR="646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800" b="1" dirty="0">
                        <a:solidFill>
                          <a:srgbClr val="006600"/>
                        </a:solidFill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4654" marR="646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rgbClr val="006600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+</a:t>
                      </a:r>
                      <a:endParaRPr lang="ru-RU" sz="2800" b="1" dirty="0">
                        <a:solidFill>
                          <a:srgbClr val="006600"/>
                        </a:solidFill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4654" marR="646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800" b="1" dirty="0">
                        <a:solidFill>
                          <a:srgbClr val="006600"/>
                        </a:solidFill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4654" marR="646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rgbClr val="006600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+</a:t>
                      </a:r>
                      <a:endParaRPr lang="ru-RU" sz="2800" b="1" dirty="0">
                        <a:solidFill>
                          <a:srgbClr val="006600"/>
                        </a:solidFill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4654" marR="646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226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0099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7. Диагонали взаимно перпендикулярны и являются биссектрисами его углов</a:t>
                      </a:r>
                    </a:p>
                  </a:txBody>
                  <a:tcPr marL="64654" marR="646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800" b="1" dirty="0">
                        <a:solidFill>
                          <a:srgbClr val="006600"/>
                        </a:solidFill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4654" marR="646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800" b="1" dirty="0">
                        <a:solidFill>
                          <a:srgbClr val="006600"/>
                        </a:solidFill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4654" marR="646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rgbClr val="006600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+</a:t>
                      </a:r>
                      <a:endParaRPr lang="ru-RU" sz="2800" b="1" dirty="0">
                        <a:solidFill>
                          <a:srgbClr val="006600"/>
                        </a:solidFill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4654" marR="646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rgbClr val="006600"/>
                          </a:solidFill>
                          <a:latin typeface="Times New Roman"/>
                          <a:ea typeface="MS Mincho"/>
                          <a:cs typeface="Times New Roman"/>
                        </a:rPr>
                        <a:t>+</a:t>
                      </a:r>
                      <a:endParaRPr lang="ru-RU" sz="2800" b="1" dirty="0">
                        <a:solidFill>
                          <a:srgbClr val="006600"/>
                        </a:solidFill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4654" marR="646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476672"/>
            <a:ext cx="7920880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«Как </a:t>
            </a:r>
            <a:r>
              <a:rPr lang="ru-RU" sz="32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и другие науки, математика возникла из практических нужд людей: из измерения площадей </a:t>
            </a:r>
            <a:r>
              <a:rPr lang="ru-RU" sz="32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, земельных </a:t>
            </a:r>
            <a:r>
              <a:rPr lang="ru-RU" sz="32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участков и вместимости сосудов, из счисления времени </a:t>
            </a:r>
            <a:r>
              <a:rPr lang="ru-RU" sz="32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…»</a:t>
            </a:r>
            <a:endParaRPr lang="ru-RU" sz="3200" b="1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Ф. Энгельс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0308155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03848" y="3429000"/>
            <a:ext cx="2222534" cy="2852936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23728" y="620688"/>
            <a:ext cx="5439759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Цель урока: </a:t>
            </a:r>
          </a:p>
          <a:p>
            <a:pPr algn="ctr"/>
            <a:r>
              <a:rPr lang="ru-RU" sz="3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развитие навыков решения </a:t>
            </a:r>
          </a:p>
          <a:p>
            <a:pPr algn="ctr"/>
            <a:r>
              <a:rPr lang="ru-RU" sz="3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практических заданий </a:t>
            </a:r>
          </a:p>
          <a:p>
            <a:pPr algn="ctr"/>
            <a:r>
              <a:rPr lang="ru-RU" sz="3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с применением свойств </a:t>
            </a:r>
          </a:p>
          <a:p>
            <a:pPr algn="ctr"/>
            <a:r>
              <a:rPr lang="ru-RU" sz="3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четырехугольников</a:t>
            </a:r>
            <a:r>
              <a:rPr lang="ru-RU" sz="3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ru-RU" sz="3200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back-to-schoo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27784" y="3501008"/>
            <a:ext cx="4196705" cy="2518023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11560" y="404664"/>
            <a:ext cx="6048672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/>
              <a:t> 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Паркетчик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-  </a:t>
            </a:r>
            <a:r>
              <a:rPr lang="ru-RU" sz="24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это строительный рабочий общестроительных работ, который специализируется на выполнении работ по устройству паркетных полов, подготовке оснований полов под различные виды покрытий, устройстве полов из досок и индустриальных материалов на основе древесины, руководит бригадами паркетчиков при возведении, ремонте и реконструкции зданий и сооружений.</a:t>
            </a:r>
            <a:endParaRPr lang="ru-RU" sz="2400" b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1" name="Picture 1" descr="C:\Users\си\Documents\Школа\Открытые уроки\26.10.2022 Четырехугольники 8 класс\Картинки к слайдам\modulnyj-parket-ukladk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4048" y="4131078"/>
            <a:ext cx="3288365" cy="246627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83568" y="692696"/>
            <a:ext cx="8064896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b="1" dirty="0" smtClean="0">
                <a:solidFill>
                  <a:srgbClr val="C00000"/>
                </a:solidFill>
              </a:rPr>
              <a:t>1 ряд: </a:t>
            </a:r>
            <a:r>
              <a:rPr lang="ru-RU" sz="2000" b="1" u="sng" dirty="0" smtClean="0">
                <a:solidFill>
                  <a:srgbClr val="000099"/>
                </a:solidFill>
              </a:rPr>
              <a:t>Один паркетчик</a:t>
            </a:r>
            <a:r>
              <a:rPr lang="ru-RU" sz="2000" b="1" dirty="0" smtClean="0">
                <a:solidFill>
                  <a:srgbClr val="000099"/>
                </a:solidFill>
              </a:rPr>
              <a:t>, вырезая квадраты из дерева, проверял их так: он сравнивал длины сторон, и если все четыре стороны были равны, то считал квадрат вырезанным правильно. </a:t>
            </a:r>
            <a:r>
              <a:rPr lang="ru-RU" sz="2000" b="1" dirty="0" smtClean="0">
                <a:solidFill>
                  <a:srgbClr val="FF0000"/>
                </a:solidFill>
              </a:rPr>
              <a:t>Надежна ли такая проверка?</a:t>
            </a:r>
          </a:p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755576" y="2492896"/>
            <a:ext cx="792088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b="1" dirty="0" smtClean="0">
                <a:solidFill>
                  <a:srgbClr val="C00000"/>
                </a:solidFill>
              </a:rPr>
              <a:t>2 ряд: </a:t>
            </a:r>
            <a:r>
              <a:rPr lang="ru-RU" sz="2000" b="1" u="sng" dirty="0" smtClean="0">
                <a:solidFill>
                  <a:srgbClr val="006600"/>
                </a:solidFill>
              </a:rPr>
              <a:t>Другой паркетчик </a:t>
            </a:r>
            <a:r>
              <a:rPr lang="ru-RU" sz="2000" b="1" dirty="0" smtClean="0">
                <a:solidFill>
                  <a:srgbClr val="006600"/>
                </a:solidFill>
              </a:rPr>
              <a:t>проверял свою работу иначе: он мерил не стороны, а диагонали. Если обе диагонали оказывались равными, паркетчик считал квадрат вырезанным правильно. </a:t>
            </a:r>
            <a:r>
              <a:rPr lang="ru-RU" sz="2000" b="1" dirty="0" smtClean="0">
                <a:solidFill>
                  <a:srgbClr val="FF0000"/>
                </a:solidFill>
              </a:rPr>
              <a:t>Надежна ли такая проверк</a:t>
            </a:r>
            <a:r>
              <a:rPr lang="ru-RU" b="1" dirty="0" smtClean="0">
                <a:solidFill>
                  <a:srgbClr val="FF0000"/>
                </a:solidFill>
              </a:rPr>
              <a:t>а? 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3568" y="4149080"/>
            <a:ext cx="792088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C00000"/>
                </a:solidFill>
              </a:rPr>
              <a:t>3 ряд: </a:t>
            </a:r>
            <a:r>
              <a:rPr lang="ru-RU" sz="2000" b="1" u="sng" dirty="0" smtClean="0">
                <a:solidFill>
                  <a:srgbClr val="000099"/>
                </a:solidFill>
              </a:rPr>
              <a:t>Третий паркетчик </a:t>
            </a:r>
            <a:r>
              <a:rPr lang="ru-RU" sz="2000" b="1" dirty="0" smtClean="0">
                <a:solidFill>
                  <a:srgbClr val="000099"/>
                </a:solidFill>
              </a:rPr>
              <a:t>при проверке квадратов убеждался в том, что все 4 части, на которые диагонали разделяют друг друга, равны между собой. По его мнению, это доказывало, </a:t>
            </a:r>
            <a:r>
              <a:rPr lang="ru-RU" sz="2000" b="1" dirty="0" smtClean="0">
                <a:solidFill>
                  <a:srgbClr val="000099"/>
                </a:solidFill>
              </a:rPr>
              <a:t>что </a:t>
            </a:r>
            <a:r>
              <a:rPr lang="ru-RU" sz="2000" b="1" dirty="0" smtClean="0">
                <a:solidFill>
                  <a:srgbClr val="000099"/>
                </a:solidFill>
              </a:rPr>
              <a:t>вырезанный четырехугольник есть квадрат. </a:t>
            </a:r>
            <a:r>
              <a:rPr lang="ru-RU" sz="2000" b="1" dirty="0" smtClean="0">
                <a:solidFill>
                  <a:srgbClr val="FF0000"/>
                </a:solidFill>
              </a:rPr>
              <a:t>Надежна ли такая проверка?</a:t>
            </a:r>
            <a:endParaRPr lang="ru-RU" sz="2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517</TotalTime>
  <Words>489</Words>
  <Application>Microsoft Office PowerPoint</Application>
  <PresentationFormat>Экран (4:3)</PresentationFormat>
  <Paragraphs>95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Людмила Требенкова</dc:creator>
  <cp:lastModifiedBy>Людмила Требенкова</cp:lastModifiedBy>
  <cp:revision>38</cp:revision>
  <dcterms:created xsi:type="dcterms:W3CDTF">2022-10-22T15:37:50Z</dcterms:created>
  <dcterms:modified xsi:type="dcterms:W3CDTF">2022-10-25T16:36:01Z</dcterms:modified>
</cp:coreProperties>
</file>