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3" r:id="rId6"/>
    <p:sldId id="262" r:id="rId7"/>
    <p:sldId id="266" r:id="rId8"/>
    <p:sldId id="261" r:id="rId9"/>
    <p:sldId id="256" r:id="rId10"/>
    <p:sldId id="267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CC"/>
    <a:srgbClr val="008000"/>
    <a:srgbClr val="FF0066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B80C8-17AA-43A2-A57D-F2D2C2CF7818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E69B8-F764-4168-A4BE-6F3597BAB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C:\Users\си\Documents\Школа\Открытые уроки\26.10.2022 Четырехугольники 8 класс\Картинки к слайдам\1613567928_27-p-fon-dlya-prezentatsii-po-matematike-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96752"/>
            <a:ext cx="6786331" cy="5089748"/>
          </a:xfrm>
          <a:prstGeom prst="rect">
            <a:avLst/>
          </a:prstGeom>
          <a:noFill/>
        </p:spPr>
      </p:pic>
      <p:pic>
        <p:nvPicPr>
          <p:cNvPr id="1026" name="Picture 2" descr="C:\Users\си\Documents\Школа\Открытые уроки\26.10.2022 Четырехугольники 8 класс\Картинки к слайдам\slide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620688"/>
            <a:ext cx="7554416" cy="5665812"/>
          </a:xfrm>
          <a:prstGeom prst="rect">
            <a:avLst/>
          </a:prstGeom>
          <a:noFill/>
        </p:spPr>
      </p:pic>
      <p:pic>
        <p:nvPicPr>
          <p:cNvPr id="6" name="Рисунок 5" descr="1613567928_27-p-fon-dlya-prezentatsii-po-matematike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604448" cy="6453336"/>
          </a:xfrm>
          <a:prstGeom prst="rect">
            <a:avLst/>
          </a:prstGeom>
        </p:spPr>
      </p:pic>
      <p:pic>
        <p:nvPicPr>
          <p:cNvPr id="5" name="Picture 2" descr="C:\Users\си\Documents\Школа\Открытые уроки\26.10.2022 Четырехугольники 8 класс\Картинки к слайдам\slide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548680"/>
            <a:ext cx="6330280" cy="4747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3567928_27-p-fon-dlya-prezentatsii-po-matematike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8640960" cy="64807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7544" y="908720"/>
            <a:ext cx="7776488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4000" b="1" i="1" dirty="0" smtClean="0">
                <a:solidFill>
                  <a:srgbClr val="006600"/>
                </a:solidFill>
                <a:latin typeface="Georgia" pitchFamily="18" charset="0"/>
              </a:rPr>
              <a:t>Задача №1: 1700 м</a:t>
            </a:r>
          </a:p>
          <a:p>
            <a:pPr algn="just"/>
            <a:r>
              <a:rPr lang="ru-RU" sz="4000" b="1" i="1" dirty="0" smtClean="0">
                <a:solidFill>
                  <a:srgbClr val="0000CC"/>
                </a:solidFill>
                <a:latin typeface="Georgia" pitchFamily="18" charset="0"/>
              </a:rPr>
              <a:t>Задача №2: 120 м</a:t>
            </a:r>
          </a:p>
          <a:p>
            <a:pPr algn="just"/>
            <a:r>
              <a:rPr lang="ru-RU" sz="4000" b="1" i="1" dirty="0" smtClean="0">
                <a:solidFill>
                  <a:srgbClr val="006600"/>
                </a:solidFill>
                <a:latin typeface="Georgia" pitchFamily="18" charset="0"/>
              </a:rPr>
              <a:t>Задача №3: 186 м</a:t>
            </a:r>
          </a:p>
          <a:p>
            <a:pPr algn="just"/>
            <a:r>
              <a:rPr lang="ru-RU" sz="4000" b="1" i="1" dirty="0" smtClean="0">
                <a:solidFill>
                  <a:srgbClr val="0000CC"/>
                </a:solidFill>
                <a:latin typeface="Georgia" pitchFamily="18" charset="0"/>
              </a:rPr>
              <a:t>Задача №4: 96 м</a:t>
            </a:r>
          </a:p>
          <a:p>
            <a:pPr algn="just"/>
            <a:r>
              <a:rPr lang="ru-RU" sz="4000" b="1" i="1" dirty="0" smtClean="0">
                <a:solidFill>
                  <a:srgbClr val="006600"/>
                </a:solidFill>
                <a:latin typeface="Georgia" pitchFamily="18" charset="0"/>
              </a:rPr>
              <a:t>Задача №5: 4000 дощечек.</a:t>
            </a:r>
            <a:endParaRPr lang="ru-RU" sz="4000" b="1" i="1" dirty="0">
              <a:solidFill>
                <a:srgbClr val="0066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764704"/>
            <a:ext cx="73985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Учитель нарисовал на доске четырехугольник и спросил у учеников, что это за фигура?  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Иванов сказал, что это </a:t>
            </a:r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квадрат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Петров считает, что это </a:t>
            </a:r>
            <a:r>
              <a:rPr lang="ru-RU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трапеция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Сидоров ответил, что нарисован </a:t>
            </a:r>
            <a:r>
              <a:rPr lang="ru-RU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ромб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Фёдоров решил, что это </a:t>
            </a:r>
            <a:r>
              <a:rPr lang="ru-RU" sz="3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параллелограмм</a:t>
            </a:r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Оказалось, что из четырёх ответов только три были верные, а один - неверный. Что за фигуру изобразил учитель</a:t>
            </a:r>
            <a:r>
              <a:rPr lang="ru-RU" sz="3200" b="1" dirty="0" smtClean="0">
                <a:solidFill>
                  <a:srgbClr val="C00000"/>
                </a:solidFill>
              </a:rPr>
              <a:t>?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67928_27-p-fon-dlya-prezentatsii-po-matematike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8712968" cy="6534726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260648"/>
            <a:ext cx="784785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Критерии оценивания своей деятельности на уроке: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Выполнил все задания, предлагаемые учителем правильно: «5»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Испытывал затруднения при решении только одного задания: «4»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Испытывал затруднения при выполнении двух заданий: «3»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Испытывал затруднения при выполнении всех заданий: «Работа над ошибками»  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67928_27-p-fon-dlya-prezentatsii-po-matematike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39552" y="620688"/>
            <a:ext cx="66967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1)ПАРАЛЛЕЛОГРАММ</a:t>
            </a:r>
          </a:p>
          <a:p>
            <a:pPr algn="just">
              <a:buFontTx/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2)ПРЯМОУГОЛЬНИК</a:t>
            </a:r>
          </a:p>
          <a:p>
            <a:pPr algn="just">
              <a:buFontTx/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3)РОМБ</a:t>
            </a:r>
          </a:p>
          <a:p>
            <a:pPr algn="just">
              <a:buFontTx/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4)КВАДРАТ</a:t>
            </a:r>
          </a:p>
          <a:p>
            <a:pPr algn="just">
              <a:buFontTx/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None/>
            </a:pPr>
            <a:r>
              <a:rPr lang="ru-RU" sz="3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5)ТРАПЕЦИЯ</a:t>
            </a:r>
            <a:endParaRPr lang="ru-RU" sz="3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3567928_27-p-fon-dlya-prezentatsii-po-matematike-2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8712968" cy="6534726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 rot="10800000" flipV="1">
            <a:off x="467544" y="463750"/>
            <a:ext cx="7344816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ПАРАЛЛЕЛОГРАММ С РАВНЫМИ И ВЗАИМНО ПЕРПЕНДИКУЛЯРНЫМИ ДИАГОНАЛЯМИ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квадрат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ПАРАЛЛЕЛОГРАММ С ПРЯМЫМ УГЛОМ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прямоугольник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ПРЯМОУГОЛЬНИК С РАВНЫМИ СТОРОНАМИ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квадрат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ЧЕТЫРЕХУГОЛЬНИК, У КОТОРОГО ДВЕ ПРОТИВОПОЛОЖНЫЕ СТОРОНЫ ПАРАЛЛЕЛЬНЫ И РАВНЫ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параллелограмм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РОМБ С ПРЯМЫМ УГЛОМ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квадрат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ПАРАЛЛЕЛОГРАММ С РАВНЫМИ СТОРОНАМИ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ромб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ЧЕТЫРЕХУГОЛЬНИК, У КОТОРОГО ТОЛЬКО ДВЕ СТОРОНЫ ПАРАЛЛЕЛЬНЫ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трапеция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7" y="548680"/>
          <a:ext cx="8568952" cy="5846619"/>
        </p:xfrm>
        <a:graphic>
          <a:graphicData uri="http://schemas.openxmlformats.org/drawingml/2006/table">
            <a:tbl>
              <a:tblPr/>
              <a:tblGrid>
                <a:gridCol w="3024337"/>
                <a:gridCol w="1944216"/>
                <a:gridCol w="1800200"/>
                <a:gridCol w="792088"/>
                <a:gridCol w="1008111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Параллелограмм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Прямоугольник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Ромб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Квадрат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1 Противолежащие стороны параллельны и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2.Все стороны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3. Противолежащие углы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4. Все углы прямые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5. Диагонали пересекаются и точкой пересечения делятся пополам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6. Диагонали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6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7. Диагонали взаимно перпендикулярны и являются биссектрисами его углов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7" y="548680"/>
          <a:ext cx="8568952" cy="6040431"/>
        </p:xfrm>
        <a:graphic>
          <a:graphicData uri="http://schemas.openxmlformats.org/drawingml/2006/table">
            <a:tbl>
              <a:tblPr/>
              <a:tblGrid>
                <a:gridCol w="3024337"/>
                <a:gridCol w="1944216"/>
                <a:gridCol w="1800200"/>
                <a:gridCol w="792088"/>
                <a:gridCol w="1008111"/>
              </a:tblGrid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Параллелограмм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Прямоугольник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Ромб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Квадрат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1 Противолежащие стороны параллельны и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2.Все стороны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3. Противолежащие углы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4. Все углы прямые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6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5. Диагонали пересекаются и точкой пересечения делятся пополам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6. Диагонали равны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6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99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7. Диагонали взаимно перпендикулярны и являются биссектрисами его углов</a:t>
                      </a: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6600"/>
                          </a:solidFill>
                          <a:latin typeface="Times New Roman"/>
                          <a:ea typeface="MS Mincho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6600"/>
                        </a:solidFill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4654" marR="646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92088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«Как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 другие науки, математика возникла из практических нужд людей: из измерения площадей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земельных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участков и вместимости сосудов, из счисления времени </a:t>
            </a:r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  <a:endParaRPr lang="ru-RU" sz="32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Ф. Энгельс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030815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429000"/>
            <a:ext cx="2222534" cy="28529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620688"/>
            <a:ext cx="543975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урока: </a:t>
            </a:r>
          </a:p>
          <a:p>
            <a:pPr algn="ctr"/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развитие навыков решения </a:t>
            </a:r>
          </a:p>
          <a:p>
            <a:pPr algn="ctr"/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практических заданий </a:t>
            </a:r>
          </a:p>
          <a:p>
            <a:pPr algn="ctr"/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 применением свойств </a:t>
            </a:r>
          </a:p>
          <a:p>
            <a:pPr algn="ctr"/>
            <a:r>
              <a:rPr lang="ru-RU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четырехугольников</a:t>
            </a:r>
            <a:r>
              <a:rPr lang="ru-R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back-to-scho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501008"/>
            <a:ext cx="4196705" cy="25180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4664"/>
            <a:ext cx="60486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 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Паркетчик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 </a:t>
            </a:r>
            <a:r>
              <a:rPr lang="ru-RU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это строительный рабочий общестроительных работ, который специализируется на выполнении работ по устройству паркетных полов, подготовке оснований полов под различные виды покрытий, устройстве полов из досок и индустриальных материалов на основе древесины, руководит бригадами паркетчиков при возведении, ремонте и реконструкции зданий и сооружений.</a:t>
            </a:r>
            <a:endParaRPr lang="ru-RU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1" name="Picture 1" descr="C:\Users\си\Documents\Школа\Открытые уроки\26.10.2022 Четырехугольники 8 класс\Картинки к слайдам\modulnyj-parket-uklad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131078"/>
            <a:ext cx="3288365" cy="24662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692696"/>
            <a:ext cx="80648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1 ряд: </a:t>
            </a:r>
            <a:r>
              <a:rPr lang="ru-RU" sz="2000" b="1" u="sng" dirty="0" smtClean="0">
                <a:solidFill>
                  <a:srgbClr val="000099"/>
                </a:solidFill>
              </a:rPr>
              <a:t>Один паркетчик</a:t>
            </a:r>
            <a:r>
              <a:rPr lang="ru-RU" sz="2000" b="1" dirty="0" smtClean="0">
                <a:solidFill>
                  <a:srgbClr val="000099"/>
                </a:solidFill>
              </a:rPr>
              <a:t>, вырезая квадраты из дерева, проверял их так: он сравнивал длины сторон, и если все четыре стороны были равны, то считал квадрат вырезанным правильно. </a:t>
            </a:r>
            <a:r>
              <a:rPr lang="ru-RU" sz="2000" b="1" dirty="0" smtClean="0">
                <a:solidFill>
                  <a:srgbClr val="FF0000"/>
                </a:solidFill>
              </a:rPr>
              <a:t>Надежна ли такая проверка?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2492896"/>
            <a:ext cx="7920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</a:rPr>
              <a:t>2 ряд: </a:t>
            </a:r>
            <a:r>
              <a:rPr lang="ru-RU" sz="2000" b="1" u="sng" dirty="0" smtClean="0">
                <a:solidFill>
                  <a:srgbClr val="006600"/>
                </a:solidFill>
              </a:rPr>
              <a:t>Другой паркетчик </a:t>
            </a:r>
            <a:r>
              <a:rPr lang="ru-RU" sz="2000" b="1" dirty="0" smtClean="0">
                <a:solidFill>
                  <a:srgbClr val="006600"/>
                </a:solidFill>
              </a:rPr>
              <a:t>проверял свою работу иначе: он мерил не стороны, а диагонали. Если обе диагонали оказывались равными, паркетчик считал квадрат вырезанным правильно. </a:t>
            </a:r>
            <a:r>
              <a:rPr lang="ru-RU" sz="2000" b="1" dirty="0" smtClean="0">
                <a:solidFill>
                  <a:srgbClr val="FF0000"/>
                </a:solidFill>
              </a:rPr>
              <a:t>Надежна ли такая проверк</a:t>
            </a:r>
            <a:r>
              <a:rPr lang="ru-RU" b="1" dirty="0" smtClean="0">
                <a:solidFill>
                  <a:srgbClr val="FF0000"/>
                </a:solidFill>
              </a:rPr>
              <a:t>а?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4149080"/>
            <a:ext cx="7920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3 ряд: </a:t>
            </a:r>
            <a:r>
              <a:rPr lang="ru-RU" sz="2000" b="1" u="sng" dirty="0" smtClean="0">
                <a:solidFill>
                  <a:srgbClr val="000099"/>
                </a:solidFill>
              </a:rPr>
              <a:t>Третий паркетчик </a:t>
            </a:r>
            <a:r>
              <a:rPr lang="ru-RU" sz="2000" b="1" dirty="0" smtClean="0">
                <a:solidFill>
                  <a:srgbClr val="000099"/>
                </a:solidFill>
              </a:rPr>
              <a:t>при проверке квадратов убеждался в том, что все 4 части, на которые диагонали разделяют друг друга, равны между собой. По его мнению, это доказывало, </a:t>
            </a:r>
            <a:r>
              <a:rPr lang="ru-RU" sz="2000" b="1" dirty="0" smtClean="0">
                <a:solidFill>
                  <a:srgbClr val="000099"/>
                </a:solidFill>
              </a:rPr>
              <a:t>что </a:t>
            </a:r>
            <a:r>
              <a:rPr lang="ru-RU" sz="2000" b="1" dirty="0" smtClean="0">
                <a:solidFill>
                  <a:srgbClr val="000099"/>
                </a:solidFill>
              </a:rPr>
              <a:t>вырезанный четырехугольник есть квадрат. </a:t>
            </a:r>
            <a:r>
              <a:rPr lang="ru-RU" sz="2000" b="1" dirty="0" smtClean="0">
                <a:solidFill>
                  <a:srgbClr val="FF0000"/>
                </a:solidFill>
              </a:rPr>
              <a:t>Надежна ли такая проверка?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489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 Требенкова</dc:creator>
  <cp:lastModifiedBy>Людмила Требенкова</cp:lastModifiedBy>
  <cp:revision>38</cp:revision>
  <dcterms:created xsi:type="dcterms:W3CDTF">2022-10-22T15:37:50Z</dcterms:created>
  <dcterms:modified xsi:type="dcterms:W3CDTF">2022-10-25T16:36:01Z</dcterms:modified>
</cp:coreProperties>
</file>