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61" r:id="rId4"/>
    <p:sldId id="262" r:id="rId5"/>
    <p:sldId id="265" r:id="rId6"/>
    <p:sldId id="266"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52" autoAdjust="0"/>
    <p:restoredTop sz="89068" autoAdjust="0"/>
  </p:normalViewPr>
  <p:slideViewPr>
    <p:cSldViewPr>
      <p:cViewPr varScale="1">
        <p:scale>
          <a:sx n="65" d="100"/>
          <a:sy n="65" d="100"/>
        </p:scale>
        <p:origin x="-15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pPr/>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pPr/>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pPr/>
              <a:t>25.03.2024</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pPr/>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pPr/>
              <a:t>25.03.2024</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0"/>
            <a:ext cx="4392488" cy="6799155"/>
          </a:xfrm>
          <a:prstGeom prst="rect">
            <a:avLst/>
          </a:prstGeom>
        </p:spPr>
        <p:txBody>
          <a:bodyPr wrap="square">
            <a:spAutoFit/>
          </a:bodyPr>
          <a:lstStyle/>
          <a:p>
            <a:r>
              <a:rPr lang="ru-RU" dirty="0"/>
              <a:t>А семья — это дом,</a:t>
            </a:r>
            <a:br>
              <a:rPr lang="ru-RU" dirty="0"/>
            </a:br>
            <a:r>
              <a:rPr lang="ru-RU" dirty="0"/>
              <a:t>Это двое и третий,</a:t>
            </a:r>
            <a:br>
              <a:rPr lang="ru-RU" dirty="0"/>
            </a:br>
            <a:r>
              <a:rPr lang="ru-RU" dirty="0"/>
              <a:t>И, быть может, четвёртый,</a:t>
            </a:r>
            <a:br>
              <a:rPr lang="ru-RU" dirty="0"/>
            </a:br>
            <a:r>
              <a:rPr lang="ru-RU" dirty="0"/>
              <a:t>И пятый потом.</a:t>
            </a:r>
          </a:p>
          <a:p>
            <a:r>
              <a:rPr lang="ru-RU" dirty="0"/>
              <a:t>Это тёплые строки</a:t>
            </a:r>
            <a:br>
              <a:rPr lang="ru-RU" dirty="0"/>
            </a:br>
            <a:r>
              <a:rPr lang="ru-RU" dirty="0"/>
              <a:t>В желанном конверте,</a:t>
            </a:r>
            <a:br>
              <a:rPr lang="ru-RU" dirty="0"/>
            </a:br>
            <a:r>
              <a:rPr lang="ru-RU" dirty="0"/>
              <a:t>Если машет разлука</a:t>
            </a:r>
            <a:br>
              <a:rPr lang="ru-RU" dirty="0"/>
            </a:br>
            <a:r>
              <a:rPr lang="ru-RU" dirty="0"/>
              <a:t>Печальным крылом.</a:t>
            </a:r>
          </a:p>
          <a:p>
            <a:r>
              <a:rPr lang="ru-RU" dirty="0"/>
              <a:t>А семья — это свет,</a:t>
            </a:r>
            <a:br>
              <a:rPr lang="ru-RU" dirty="0"/>
            </a:br>
            <a:r>
              <a:rPr lang="ru-RU" dirty="0"/>
              <a:t>Что незримо и щедро</a:t>
            </a:r>
            <a:br>
              <a:rPr lang="ru-RU" dirty="0"/>
            </a:br>
            <a:r>
              <a:rPr lang="ru-RU" dirty="0"/>
              <a:t>Озаряет всю жизнь</a:t>
            </a:r>
            <a:br>
              <a:rPr lang="ru-RU" dirty="0"/>
            </a:br>
            <a:r>
              <a:rPr lang="ru-RU" dirty="0"/>
              <a:t>И сопутствует нам.</a:t>
            </a:r>
          </a:p>
          <a:p>
            <a:r>
              <a:rPr lang="ru-RU" dirty="0"/>
              <a:t>Это — творчество,</a:t>
            </a:r>
            <a:br>
              <a:rPr lang="ru-RU" dirty="0"/>
            </a:br>
            <a:r>
              <a:rPr lang="ru-RU" dirty="0"/>
              <a:t>Где ни последних, ни первых,</a:t>
            </a:r>
            <a:br>
              <a:rPr lang="ru-RU" dirty="0"/>
            </a:br>
            <a:r>
              <a:rPr lang="ru-RU" dirty="0"/>
              <a:t>Где и радость, и горе —</a:t>
            </a:r>
            <a:br>
              <a:rPr lang="ru-RU" dirty="0"/>
            </a:br>
            <a:r>
              <a:rPr lang="ru-RU" dirty="0"/>
              <a:t>Всегда пополам.</a:t>
            </a:r>
          </a:p>
          <a:p>
            <a:r>
              <a:rPr lang="ru-RU" dirty="0"/>
              <a:t>А семья — это всё.</a:t>
            </a:r>
            <a:br>
              <a:rPr lang="ru-RU" dirty="0"/>
            </a:br>
            <a:r>
              <a:rPr lang="ru-RU" dirty="0"/>
              <a:t>Без неё холодеет</a:t>
            </a:r>
            <a:br>
              <a:rPr lang="ru-RU" dirty="0"/>
            </a:br>
            <a:r>
              <a:rPr lang="ru-RU" dirty="0"/>
              <a:t>Одинокая мысль,</a:t>
            </a:r>
            <a:br>
              <a:rPr lang="ru-RU" dirty="0"/>
            </a:br>
            <a:r>
              <a:rPr lang="ru-RU" dirty="0"/>
              <a:t>Одинокая жизнь.</a:t>
            </a:r>
          </a:p>
          <a:p>
            <a:r>
              <a:rPr lang="ru-RU" dirty="0"/>
              <a:t>Ничего не бывает</a:t>
            </a:r>
            <a:br>
              <a:rPr lang="ru-RU" dirty="0"/>
            </a:br>
            <a:r>
              <a:rPr lang="ru-RU" dirty="0"/>
              <a:t>На свете роднее,</a:t>
            </a:r>
            <a:br>
              <a:rPr lang="ru-RU" dirty="0"/>
            </a:br>
            <a:r>
              <a:rPr lang="ru-RU" dirty="0"/>
              <a:t>Ничего, как ни думай</a:t>
            </a:r>
            <a:br>
              <a:rPr lang="ru-RU" dirty="0"/>
            </a:br>
            <a:r>
              <a:rPr lang="ru-RU" dirty="0"/>
              <a:t>И как ни храбрись…</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42592" y="3906412"/>
            <a:ext cx="4301408" cy="2890627"/>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42592" y="91460"/>
            <a:ext cx="4301408" cy="2866097"/>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842592" y="2842296"/>
            <a:ext cx="4301407" cy="1465777"/>
          </a:xfrm>
          <a:prstGeom prst="rect">
            <a:avLst/>
          </a:prstGeom>
        </p:spPr>
      </p:pic>
    </p:spTree>
    <p:extLst>
      <p:ext uri="{BB962C8B-B14F-4D97-AF65-F5344CB8AC3E}">
        <p14:creationId xmlns:p14="http://schemas.microsoft.com/office/powerpoint/2010/main" xmlns="" val="884135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6513" y="1470929"/>
            <a:ext cx="7543800" cy="2606143"/>
          </a:xfrm>
        </p:spPr>
        <p:txBody>
          <a:bodyPr/>
          <a:lstStyle/>
          <a:p>
            <a:r>
              <a:rPr lang="ru-RU" dirty="0" smtClean="0"/>
              <a:t>Семья и семейные ценности</a:t>
            </a:r>
            <a:endParaRPr lang="ru-RU" dirty="0"/>
          </a:p>
        </p:txBody>
      </p:sp>
    </p:spTree>
    <p:extLst>
      <p:ext uri="{BB962C8B-B14F-4D97-AF65-F5344CB8AC3E}">
        <p14:creationId xmlns:p14="http://schemas.microsoft.com/office/powerpoint/2010/main" xmlns="" val="1200777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48680"/>
            <a:ext cx="5184576" cy="4940840"/>
          </a:xfrm>
          <a:prstGeom prst="rect">
            <a:avLst/>
          </a:prstGeom>
        </p:spPr>
        <p:txBody>
          <a:bodyPr wrap="square">
            <a:spAutoFit/>
          </a:bodyPr>
          <a:lstStyle/>
          <a:p>
            <a:pPr algn="just">
              <a:lnSpc>
                <a:spcPct val="115000"/>
              </a:lnSpc>
              <a:spcAft>
                <a:spcPts val="1000"/>
              </a:spcAft>
            </a:pPr>
            <a:r>
              <a:rPr lang="ru-RU" dirty="0">
                <a:solidFill>
                  <a:srgbClr val="000000"/>
                </a:solidFill>
                <a:latin typeface="Times New Roman"/>
                <a:ea typeface="Times New Roman"/>
                <a:cs typeface="Times New Roman"/>
              </a:rPr>
              <a:t>1. Семья — это...</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2. Мои родители — это...</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3. Свет в окнах моего дома — это...</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4. Радость в моей семье — это...</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5. Горе моей семьи — это...</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6. Вдали от родного дома я буду вспоминать...</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7. Из традиций моей семьи мне хотелось бы взять в будущую семью...</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8. Мне не хотелось бы, чтобы в моей будущей семье...</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9. Я считаю, что самое сокровенное желание моих родителей — это...</a:t>
            </a:r>
            <a:endParaRPr lang="ru-RU" sz="1400" dirty="0">
              <a:effectLst/>
              <a:latin typeface="Calibri"/>
              <a:ea typeface="Times New Roman"/>
              <a:cs typeface="Times New Roman"/>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36096" y="0"/>
            <a:ext cx="3707902" cy="2659623"/>
          </a:xfrm>
          <a:prstGeom prst="rect">
            <a:avLst/>
          </a:prstGeom>
        </p:spPr>
      </p:pic>
      <p:sp>
        <p:nvSpPr>
          <p:cNvPr id="4" name="Сердце 3"/>
          <p:cNvSpPr/>
          <p:nvPr/>
        </p:nvSpPr>
        <p:spPr>
          <a:xfrm>
            <a:off x="6804248" y="4082927"/>
            <a:ext cx="1728192" cy="1584176"/>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808035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692697"/>
            <a:ext cx="4392488" cy="4467377"/>
          </a:xfrm>
          <a:prstGeom prst="rect">
            <a:avLst/>
          </a:prstGeom>
        </p:spPr>
        <p:txBody>
          <a:bodyPr wrap="square">
            <a:spAutoFit/>
          </a:bodyPr>
          <a:lstStyle/>
          <a:p>
            <a:pPr algn="just">
              <a:lnSpc>
                <a:spcPct val="115000"/>
              </a:lnSpc>
              <a:spcAft>
                <a:spcPts val="1000"/>
              </a:spcAft>
            </a:pPr>
            <a:r>
              <a:rPr lang="ru-RU" sz="2000" b="1" dirty="0" smtClean="0">
                <a:solidFill>
                  <a:srgbClr val="000000"/>
                </a:solidFill>
                <a:latin typeface="Times New Roman"/>
                <a:ea typeface="Times New Roman"/>
                <a:cs typeface="Times New Roman"/>
              </a:rPr>
              <a:t>Продолжи пословицу:</a:t>
            </a:r>
          </a:p>
          <a:p>
            <a:pPr algn="just">
              <a:lnSpc>
                <a:spcPct val="115000"/>
              </a:lnSpc>
              <a:spcAft>
                <a:spcPts val="1000"/>
              </a:spcAft>
            </a:pPr>
            <a:endParaRPr lang="ru-RU" dirty="0" smtClean="0">
              <a:solidFill>
                <a:srgbClr val="000000"/>
              </a:solidFill>
              <a:latin typeface="Times New Roman"/>
              <a:ea typeface="Times New Roman"/>
              <a:cs typeface="Times New Roman"/>
            </a:endParaRPr>
          </a:p>
          <a:p>
            <a:pPr algn="just">
              <a:lnSpc>
                <a:spcPct val="115000"/>
              </a:lnSpc>
              <a:spcAft>
                <a:spcPts val="1000"/>
              </a:spcAft>
            </a:pPr>
            <a:r>
              <a:rPr lang="ru-RU" dirty="0" smtClean="0">
                <a:solidFill>
                  <a:srgbClr val="000000"/>
                </a:solidFill>
                <a:latin typeface="Times New Roman"/>
                <a:ea typeface="Times New Roman"/>
                <a:cs typeface="Times New Roman"/>
              </a:rPr>
              <a:t>Где любовь </a:t>
            </a:r>
            <a:r>
              <a:rPr lang="ru-RU" dirty="0">
                <a:solidFill>
                  <a:srgbClr val="000000"/>
                </a:solidFill>
                <a:latin typeface="Times New Roman"/>
                <a:ea typeface="Times New Roman"/>
                <a:cs typeface="Times New Roman"/>
              </a:rPr>
              <a:t>да совет, там и горя … </a:t>
            </a:r>
          </a:p>
          <a:p>
            <a:pPr algn="just">
              <a:lnSpc>
                <a:spcPct val="115000"/>
              </a:lnSpc>
              <a:spcAft>
                <a:spcPts val="1000"/>
              </a:spcAft>
            </a:pPr>
            <a:r>
              <a:rPr lang="ru-RU" sz="1400" dirty="0" smtClean="0">
                <a:latin typeface="Calibri"/>
                <a:ea typeface="Times New Roman"/>
                <a:cs typeface="Times New Roman"/>
              </a:rPr>
              <a:t> </a:t>
            </a:r>
            <a:r>
              <a:rPr lang="ru-RU" dirty="0" smtClean="0">
                <a:solidFill>
                  <a:srgbClr val="000000"/>
                </a:solidFill>
                <a:latin typeface="Times New Roman"/>
                <a:ea typeface="Times New Roman"/>
                <a:cs typeface="Times New Roman"/>
              </a:rPr>
              <a:t>Где </a:t>
            </a:r>
            <a:r>
              <a:rPr lang="ru-RU" dirty="0">
                <a:solidFill>
                  <a:srgbClr val="000000"/>
                </a:solidFill>
                <a:latin typeface="Times New Roman"/>
                <a:ea typeface="Times New Roman"/>
                <a:cs typeface="Times New Roman"/>
              </a:rPr>
              <a:t>мир и лад, не нужен и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Лучший клад, когда в семье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В гостях хорошо, а дома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В своём доме и стены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В семье разлад, так и дому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Доброе братство лучше … </a:t>
            </a:r>
            <a:endParaRPr lang="ru-RU" sz="1400" dirty="0">
              <a:latin typeface="Calibri"/>
              <a:ea typeface="Times New Roman"/>
              <a:cs typeface="Times New Roman"/>
            </a:endParaRPr>
          </a:p>
          <a:p>
            <a:pPr algn="just">
              <a:lnSpc>
                <a:spcPct val="115000"/>
              </a:lnSpc>
              <a:spcAft>
                <a:spcPts val="1000"/>
              </a:spcAft>
            </a:pPr>
            <a:r>
              <a:rPr lang="ru-RU" dirty="0">
                <a:solidFill>
                  <a:srgbClr val="000000"/>
                </a:solidFill>
                <a:latin typeface="Times New Roman"/>
                <a:ea typeface="Times New Roman"/>
                <a:cs typeface="Times New Roman"/>
              </a:rPr>
              <a:t>Вся семья вместе, … </a:t>
            </a:r>
            <a:endParaRPr lang="ru-RU" sz="1400" dirty="0">
              <a:effectLst/>
              <a:latin typeface="Calibri"/>
              <a:ea typeface="Times New Roman"/>
              <a:cs typeface="Times New Roman"/>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18" y="3602498"/>
            <a:ext cx="4737542" cy="3115150"/>
          </a:xfrm>
          <a:prstGeom prst="rect">
            <a:avLst/>
          </a:prstGeom>
        </p:spPr>
      </p:pic>
    </p:spTree>
    <p:extLst>
      <p:ext uri="{BB962C8B-B14F-4D97-AF65-F5344CB8AC3E}">
        <p14:creationId xmlns:p14="http://schemas.microsoft.com/office/powerpoint/2010/main" xmlns="" val="29151546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emeynye_tsennosti_trening.docx_image2.jpg"/>
          <p:cNvPicPr/>
          <p:nvPr/>
        </p:nvPicPr>
        <p:blipFill>
          <a:blip r:embed="rId2"/>
          <a:stretch>
            <a:fillRect/>
          </a:stretch>
        </p:blipFill>
        <p:spPr>
          <a:xfrm>
            <a:off x="1115616" y="1370385"/>
            <a:ext cx="7776863" cy="5000251"/>
          </a:xfrm>
          <a:prstGeom prst="rect">
            <a:avLst/>
          </a:prstGeom>
        </p:spPr>
      </p:pic>
      <p:sp>
        <p:nvSpPr>
          <p:cNvPr id="4" name="TextBox 3"/>
          <p:cNvSpPr txBox="1"/>
          <p:nvPr/>
        </p:nvSpPr>
        <p:spPr>
          <a:xfrm>
            <a:off x="2123728" y="908720"/>
            <a:ext cx="4956806" cy="461665"/>
          </a:xfrm>
          <a:prstGeom prst="rect">
            <a:avLst/>
          </a:prstGeom>
          <a:noFill/>
        </p:spPr>
        <p:txBody>
          <a:bodyPr wrap="none" rtlCol="0">
            <a:spAutoFit/>
          </a:bodyPr>
          <a:lstStyle/>
          <a:p>
            <a:r>
              <a:rPr lang="ru-RU" sz="2400" b="1" dirty="0" smtClean="0"/>
              <a:t>Дерево семейных  ценностей   </a:t>
            </a:r>
            <a:endParaRPr lang="ru-RU" sz="2400" b="1" dirty="0"/>
          </a:p>
        </p:txBody>
      </p:sp>
      <p:sp>
        <p:nvSpPr>
          <p:cNvPr id="5" name="Прямоугольник 4"/>
          <p:cNvSpPr/>
          <p:nvPr/>
        </p:nvSpPr>
        <p:spPr>
          <a:xfrm>
            <a:off x="4788024" y="1700808"/>
            <a:ext cx="3960441" cy="2677656"/>
          </a:xfrm>
          <a:prstGeom prst="rect">
            <a:avLst/>
          </a:prstGeom>
        </p:spPr>
        <p:txBody>
          <a:bodyPr wrap="square">
            <a:spAutoFit/>
          </a:bodyPr>
          <a:lstStyle/>
          <a:p>
            <a:r>
              <a:rPr lang="ru-RU" sz="1200" dirty="0"/>
              <a:t>Перечень возможных семейных ценностей:</a:t>
            </a:r>
          </a:p>
          <a:p>
            <a:r>
              <a:rPr lang="ru-RU" sz="1200" dirty="0"/>
              <a:t>Уважение, забота о каждом члене семьи, семейное проведение праздников, финансовая обеспеченность,  здоровье,  любовь,  взаимопонимание, общие цели, семейные традиции, общее хобби,  образование,  связь поколений, совместное проведение выходных,  праздничных дней,  комфортабельное жилье, дети, занятия спортом,  высокооплачиваемая работа , наличие общих друзей, совместные путешествия,  знания,  преданность,  достоинство, творчество,  честь,  красота,  счастье, развлечения,  физическая сила, совместный труд,  принципы,  магистратура,  верность,  карьерный рост, доверие.</a:t>
            </a:r>
          </a:p>
        </p:txBody>
      </p:sp>
    </p:spTree>
    <p:extLst>
      <p:ext uri="{BB962C8B-B14F-4D97-AF65-F5344CB8AC3E}">
        <p14:creationId xmlns:p14="http://schemas.microsoft.com/office/powerpoint/2010/main" xmlns="" val="866379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2866" y="764704"/>
            <a:ext cx="6336704" cy="1200329"/>
          </a:xfrm>
          <a:prstGeom prst="rect">
            <a:avLst/>
          </a:prstGeom>
        </p:spPr>
        <p:txBody>
          <a:bodyPr wrap="square">
            <a:spAutoFit/>
          </a:bodyPr>
          <a:lstStyle/>
          <a:p>
            <a:r>
              <a:rPr lang="ru-RU" dirty="0"/>
              <a:t>Рефлексия :</a:t>
            </a:r>
          </a:p>
          <a:p>
            <a:r>
              <a:rPr lang="ru-RU" dirty="0"/>
              <a:t>Сегодня  на  классному часе я понял  …</a:t>
            </a:r>
          </a:p>
          <a:p>
            <a:r>
              <a:rPr lang="ru-RU" dirty="0"/>
              <a:t>Я считаю, что в нашей семье нужно улучшить …</a:t>
            </a:r>
          </a:p>
          <a:p>
            <a:r>
              <a:rPr lang="ru-RU" dirty="0"/>
              <a:t> А какой же основной  секрет семейной жизни?</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82866" y="2491025"/>
            <a:ext cx="5976958" cy="3999581"/>
          </a:xfrm>
          <a:prstGeom prst="rect">
            <a:avLst/>
          </a:prstGeom>
        </p:spPr>
      </p:pic>
    </p:spTree>
    <p:extLst>
      <p:ext uri="{BB962C8B-B14F-4D97-AF65-F5344CB8AC3E}">
        <p14:creationId xmlns:p14="http://schemas.microsoft.com/office/powerpoint/2010/main" xmlns="" val="29396028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411</TotalTime>
  <Words>285</Words>
  <Application>Microsoft Office PowerPoint</Application>
  <PresentationFormat>Экран (4:3)</PresentationFormat>
  <Paragraphs>33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Базовая</vt:lpstr>
      <vt:lpstr>Слайд 1</vt:lpstr>
      <vt:lpstr>Семья и семейные ценности</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Учитель</cp:lastModifiedBy>
  <cp:revision>12</cp:revision>
  <dcterms:created xsi:type="dcterms:W3CDTF">2024-03-24T11:20:01Z</dcterms:created>
  <dcterms:modified xsi:type="dcterms:W3CDTF">2024-03-25T05:47:51Z</dcterms:modified>
</cp:coreProperties>
</file>