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9" r:id="rId2"/>
    <p:sldId id="317" r:id="rId3"/>
    <p:sldId id="320" r:id="rId4"/>
    <p:sldId id="319" r:id="rId5"/>
    <p:sldId id="326" r:id="rId6"/>
    <p:sldId id="321" r:id="rId7"/>
    <p:sldId id="330" r:id="rId8"/>
    <p:sldId id="324" r:id="rId9"/>
    <p:sldId id="325" r:id="rId10"/>
    <p:sldId id="315" r:id="rId11"/>
    <p:sldId id="323" r:id="rId12"/>
    <p:sldId id="296" r:id="rId13"/>
    <p:sldId id="322" r:id="rId14"/>
    <p:sldId id="331" r:id="rId15"/>
    <p:sldId id="328" r:id="rId16"/>
  </p:sldIdLst>
  <p:sldSz cx="18288000" cy="10287000"/>
  <p:notesSz cx="6797675" cy="9929813"/>
  <p:embeddedFontLst>
    <p:embeddedFont>
      <p:font typeface="Microsoft YaHei" panose="020B0503020204020204" pitchFamily="34" charset="-122"/>
      <p:regular r:id="rId19"/>
      <p:bold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S PGothic" panose="020B0600070205080204" pitchFamily="34" charset="-128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DA3EF-4CA7-44DF-9AA2-49E8F73636B3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B77F5-5FD6-47FA-89B3-9FF270C86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5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D381A-FCCB-4B47-8834-F8160792FA1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EFB77-AA48-4A76-8701-B68339943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9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46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90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53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69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809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786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92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71278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я_ТОГИРРО\Презентация_ТОГИРРО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" y="-36601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2117948" y="3563645"/>
            <a:ext cx="134874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ru-RU" sz="3600" b="1" dirty="0">
                <a:solidFill>
                  <a:srgbClr val="002060"/>
                </a:solidFill>
              </a:rPr>
              <a:t>Ключевые направления организации деятельности по введению </a:t>
            </a:r>
            <a:r>
              <a:rPr lang="ru-RU" sz="3600" b="1" dirty="0" smtClean="0">
                <a:solidFill>
                  <a:srgbClr val="002060"/>
                </a:solidFill>
              </a:rPr>
              <a:t>обновленных</a:t>
            </a: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ФГОС </a:t>
            </a:r>
            <a:r>
              <a:rPr lang="ru-RU" sz="3600" b="1" dirty="0" smtClean="0">
                <a:solidFill>
                  <a:srgbClr val="002060"/>
                </a:solidFill>
              </a:rPr>
              <a:t>СОО.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9182100"/>
            <a:ext cx="37776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/>
              <a:t>ноябрь 2022</a:t>
            </a:r>
            <a:endParaRPr lang="ru-RU" sz="2700" b="1" dirty="0"/>
          </a:p>
        </p:txBody>
      </p:sp>
      <p:pic>
        <p:nvPicPr>
          <p:cNvPr id="6" name="Picture 2" descr="ÐÐ°ÑÑÐ¸Ð½ÐºÐ¸ Ð¿Ð¾ Ð·Ð°Ð¿ÑÐ¾ÑÑ Ð¢ÐÐÐÐ Ð Ð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0" y="452917"/>
            <a:ext cx="3103391" cy="287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29400" y="6896100"/>
            <a:ext cx="446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latin typeface="+mj-lt"/>
              </a:rPr>
              <a:t>КУСКОВА МАРИНА ВАЛЕНТИНОВНА</a:t>
            </a:r>
          </a:p>
          <a:p>
            <a:pPr algn="ctr">
              <a:defRPr/>
            </a:pPr>
            <a:r>
              <a:rPr lang="ru-RU" altLang="ru-RU" dirty="0" smtClean="0"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Проректор </a:t>
            </a:r>
            <a:r>
              <a:rPr lang="ru-RU" altLang="ru-RU" dirty="0"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ГАУ ТО ДПО ТОГИРРО, руководитель ЦНППМ, кандидат педагогических наук, доцент</a:t>
            </a:r>
            <a:endParaRPr lang="ru-RU" altLang="ru-RU" b="1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7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5600402" y="9711490"/>
            <a:ext cx="830223" cy="547688"/>
          </a:xfrm>
        </p:spPr>
        <p:txBody>
          <a:bodyPr/>
          <a:lstStyle/>
          <a:p>
            <a:fld id="{86CB4B4D-7CA3-9044-876B-883B54F8677D}" type="slidenum">
              <a:rPr lang="ru-RU" sz="1929"/>
              <a:t>10</a:t>
            </a:fld>
            <a:endParaRPr lang="ru-RU" sz="1929" dirty="0"/>
          </a:p>
        </p:txBody>
      </p:sp>
      <p:sp>
        <p:nvSpPr>
          <p:cNvPr id="3" name="Shape 101"/>
          <p:cNvSpPr/>
          <p:nvPr/>
        </p:nvSpPr>
        <p:spPr>
          <a:xfrm>
            <a:off x="6248400" y="1098094"/>
            <a:ext cx="84582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a typeface="Verdana" panose="020B0604030504040204" pitchFamily="34" charset="0"/>
              </a:rPr>
              <a:t>Отличия обновленных </a:t>
            </a:r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ФГОС СОО  2022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3233" y="5172811"/>
            <a:ext cx="366347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7318" y="2400589"/>
            <a:ext cx="1523819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/>
              <a:t>Установили, что </a:t>
            </a:r>
            <a:r>
              <a:rPr lang="ru-RU" sz="3200" b="1" dirty="0"/>
              <a:t>16 </a:t>
            </a:r>
            <a:r>
              <a:rPr lang="ru-RU" sz="3200" dirty="0"/>
              <a:t>предметов, перечисленных во ФГОС СОО, обязательны для изучения на базовом или углубленном уровне. При этом учебный план профиля и индивидуальный учебный план должны содержать минимум </a:t>
            </a:r>
            <a:r>
              <a:rPr lang="ru-RU" sz="3200" b="1" dirty="0"/>
              <a:t>13</a:t>
            </a:r>
            <a:r>
              <a:rPr lang="ru-RU" sz="3200" dirty="0"/>
              <a:t> предметов: русский язык, литературу, математику, иностранный язык, информатику, физику, химию, биологию, историю, обществознание, географию, физкультуру и </a:t>
            </a:r>
            <a:r>
              <a:rPr lang="ru-RU" sz="3200" dirty="0" smtClean="0"/>
              <a:t>ОБЖ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/>
              <a:t>    </a:t>
            </a:r>
            <a:r>
              <a:rPr lang="ru-RU" sz="3200" dirty="0" smtClean="0"/>
              <a:t> </a:t>
            </a:r>
            <a:r>
              <a:rPr lang="ru-RU" sz="3200" dirty="0"/>
              <a:t>Минимум </a:t>
            </a:r>
            <a:r>
              <a:rPr lang="ru-RU" sz="3200" b="1" dirty="0"/>
              <a:t>два</a:t>
            </a:r>
            <a:r>
              <a:rPr lang="ru-RU" sz="3200" dirty="0"/>
              <a:t> предмета должны изучаться на углубленном уровне. Их надо выбрать из предметной области, соответствующей профилю обучения, или смежной с </a:t>
            </a:r>
            <a:r>
              <a:rPr lang="ru-RU" sz="3200" dirty="0" smtClean="0"/>
              <a:t>ней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Теперь </a:t>
            </a:r>
            <a:r>
              <a:rPr lang="ru-RU" sz="3200" b="1" dirty="0"/>
              <a:t>нет исключения </a:t>
            </a:r>
            <a:r>
              <a:rPr lang="ru-RU" sz="3200" dirty="0"/>
              <a:t>для универсального профиля. Он также должен предусматривать изучение минимум </a:t>
            </a:r>
            <a:r>
              <a:rPr lang="ru-RU" sz="3200" b="1" dirty="0"/>
              <a:t>двух предметов</a:t>
            </a:r>
            <a:r>
              <a:rPr lang="ru-RU" sz="3200" dirty="0"/>
              <a:t> на углубленном уровне. Разрешили не вводить углубленное изучение только в АООП.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166901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5600402" y="9711490"/>
            <a:ext cx="830223" cy="547688"/>
          </a:xfrm>
        </p:spPr>
        <p:txBody>
          <a:bodyPr/>
          <a:lstStyle/>
          <a:p>
            <a:fld id="{86CB4B4D-7CA3-9044-876B-883B54F8677D}" type="slidenum">
              <a:rPr lang="ru-RU" sz="1929"/>
              <a:t>11</a:t>
            </a:fld>
            <a:endParaRPr lang="ru-RU" sz="1929" dirty="0"/>
          </a:p>
        </p:txBody>
      </p:sp>
      <p:sp>
        <p:nvSpPr>
          <p:cNvPr id="3" name="Shape 101"/>
          <p:cNvSpPr/>
          <p:nvPr/>
        </p:nvSpPr>
        <p:spPr>
          <a:xfrm>
            <a:off x="6248400" y="1098094"/>
            <a:ext cx="84582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a typeface="Verdana" panose="020B0604030504040204" pitchFamily="34" charset="0"/>
              </a:rPr>
              <a:t>Отличия обновленных </a:t>
            </a:r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ФГОС СОО  2022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3233" y="5172811"/>
            <a:ext cx="366347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7318" y="2400589"/>
            <a:ext cx="152381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/>
              <a:t>Добавили требование к электронной среде. Установили, что условия использования электронной информационно-образовательной среды должны обеспечивать безопасность:</a:t>
            </a:r>
            <a:br>
              <a:rPr lang="ru-RU" sz="3200" dirty="0"/>
            </a:br>
            <a:r>
              <a:rPr lang="ru-RU" sz="3200" dirty="0"/>
              <a:t>- хранения информации об участниках образовательных отношений;</a:t>
            </a:r>
            <a:br>
              <a:rPr lang="ru-RU" sz="3200" dirty="0"/>
            </a:br>
            <a:r>
              <a:rPr lang="ru-RU" sz="3200" dirty="0"/>
              <a:t>- цифровых образовательных ресурсов, используемых школой;</a:t>
            </a:r>
            <a:br>
              <a:rPr lang="ru-RU" sz="3200" dirty="0"/>
            </a:br>
            <a:r>
              <a:rPr lang="ru-RU" sz="3200" dirty="0"/>
              <a:t>- организации образовательной деятельности в соответствии с гигиеническими нормативами и санитарно-эпидемиологическими </a:t>
            </a:r>
            <a:r>
              <a:rPr lang="ru-RU" sz="3200" dirty="0" smtClean="0"/>
              <a:t>требованиями</a:t>
            </a:r>
            <a:endParaRPr lang="ru-RU" sz="3200" dirty="0"/>
          </a:p>
        </p:txBody>
      </p:sp>
      <p:sp>
        <p:nvSpPr>
          <p:cNvPr id="6" name="Shape 101"/>
          <p:cNvSpPr/>
          <p:nvPr/>
        </p:nvSpPr>
        <p:spPr>
          <a:xfrm>
            <a:off x="5943600" y="6591300"/>
            <a:ext cx="84582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Внеурочная деятельность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8173632"/>
            <a:ext cx="15238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 smtClean="0"/>
              <a:t>Письмо </a:t>
            </a:r>
            <a:r>
              <a:rPr lang="ru-RU" sz="3200" dirty="0" err="1" smtClean="0"/>
              <a:t>Минпросвещения</a:t>
            </a:r>
            <a:r>
              <a:rPr lang="ru-RU" sz="3200" dirty="0" smtClean="0"/>
              <a:t> России от о5.07.2022 № ТВ – 1290/03 «О направлении методических рекомендаций» </a:t>
            </a:r>
          </a:p>
        </p:txBody>
      </p:sp>
    </p:spTree>
    <p:extLst>
      <p:ext uri="{BB962C8B-B14F-4D97-AF65-F5344CB8AC3E}">
        <p14:creationId xmlns:p14="http://schemas.microsoft.com/office/powerpoint/2010/main" val="3954237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2579487" y="401402"/>
            <a:ext cx="13197221" cy="895041"/>
          </a:xfrm>
          <a:prstGeom prst="rect">
            <a:avLst/>
          </a:prstGeom>
        </p:spPr>
        <p:txBody>
          <a:bodyPr vert="horz" lIns="117305" tIns="58652" rIns="117305" bIns="58652" rtlCol="0" anchor="t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Организация работы школы по формированию функциональной грамотности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обучающихся </a:t>
            </a:r>
            <a:r>
              <a:rPr lang="ru-RU" sz="2400" b="1" i="1" dirty="0" smtClean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(Профессиональная пятидневка)</a:t>
            </a:r>
            <a:endParaRPr lang="ru-RU" sz="2400" b="1" i="1" dirty="0">
              <a:solidFill>
                <a:srgbClr val="002060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90800" y="6645037"/>
            <a:ext cx="6418215" cy="902056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marL="219936" indent="-219936" algn="just" defTabSz="711269">
              <a:buFont typeface="Arial" panose="020B0604020202020204" pitchFamily="34" charset="0"/>
              <a:buChar char="•"/>
            </a:pPr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регулярной работы с заданиями в РЭШ с </a:t>
            </a:r>
            <a:r>
              <a:rPr lang="ru-RU" sz="179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предварительной подготовкой и последующим разбором, анализом и принятием управленческих решений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9506805" y="2920374"/>
            <a:ext cx="468576" cy="6114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>
          <a:xfrm>
            <a:off x="9287322" y="2330411"/>
            <a:ext cx="0" cy="1108506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</a:ln>
          <a:effectLst/>
        </p:spPr>
      </p:cxnSp>
      <p:sp>
        <p:nvSpPr>
          <p:cNvPr id="28" name="Прямоугольник 27"/>
          <p:cNvSpPr/>
          <p:nvPr/>
        </p:nvSpPr>
        <p:spPr>
          <a:xfrm>
            <a:off x="2602984" y="5396546"/>
            <a:ext cx="6418215" cy="90051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marL="219936" indent="-219936" algn="just" defTabSz="711269">
              <a:buFont typeface="Arial" panose="020B0604020202020204" pitchFamily="34" charset="0"/>
              <a:buChar char="•"/>
            </a:pPr>
            <a:r>
              <a:rPr lang="ru-RU" sz="179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индивидуальных КОНСУЛЬТАЦИЙ для </a:t>
            </a:r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учителей, просмотров </a:t>
            </a:r>
            <a:r>
              <a:rPr lang="ru-RU" sz="1795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ИСРО РАО, Академии </a:t>
            </a:r>
            <a:r>
              <a:rPr lang="ru-RU" sz="1795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РФ, ТОГИРРО </a:t>
            </a:r>
            <a:endParaRPr lang="ru-RU" sz="179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9494796" y="5691639"/>
            <a:ext cx="468576" cy="6114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34" name="Прямая соединительная линия 33"/>
          <p:cNvCxnSpPr/>
          <p:nvPr/>
        </p:nvCxnSpPr>
        <p:spPr>
          <a:xfrm>
            <a:off x="9275315" y="5143500"/>
            <a:ext cx="0" cy="1108506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</a:ln>
          <a:effectLst/>
        </p:spPr>
      </p:cxnSp>
      <p:cxnSp>
        <p:nvCxnSpPr>
          <p:cNvPr id="35" name="Прямая со стрелкой 34"/>
          <p:cNvCxnSpPr/>
          <p:nvPr/>
        </p:nvCxnSpPr>
        <p:spPr>
          <a:xfrm>
            <a:off x="9506805" y="7193175"/>
            <a:ext cx="468576" cy="6114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36" name="Прямая соединительная линия 35"/>
          <p:cNvCxnSpPr/>
          <p:nvPr/>
        </p:nvCxnSpPr>
        <p:spPr>
          <a:xfrm>
            <a:off x="9287322" y="6645036"/>
            <a:ext cx="0" cy="1108506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</a:ln>
          <a:effectLst/>
        </p:spPr>
      </p:cxnSp>
      <p:sp>
        <p:nvSpPr>
          <p:cNvPr id="37" name="Прямоугольник 36"/>
          <p:cNvSpPr/>
          <p:nvPr/>
        </p:nvSpPr>
        <p:spPr>
          <a:xfrm>
            <a:off x="10160763" y="2572367"/>
            <a:ext cx="1838640" cy="62428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algn="ctr" defTabSz="711269"/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ru-RU" sz="179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11269"/>
            <a:endParaRPr lang="ru-RU" sz="179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124712" y="5498746"/>
            <a:ext cx="1838640" cy="34805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algn="ctr" defTabSz="711269"/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79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графику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124712" y="7019146"/>
            <a:ext cx="1838640" cy="34805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algn="ctr" defTabSz="711269"/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графику</a:t>
            </a:r>
            <a:endParaRPr lang="ru-RU" sz="179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79487" y="3947897"/>
            <a:ext cx="6459378" cy="117674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marL="219936" indent="-219936" algn="just" defTabSz="711269">
              <a:buFont typeface="Arial" panose="020B0604020202020204" pitchFamily="34" charset="0"/>
              <a:buChar char="•"/>
            </a:pPr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рабочих программ и программ внеурочной деятельности учителей с целью контроля включения деятельности обучающихся по формированию разных видов ФГ</a:t>
            </a:r>
            <a:endParaRPr lang="ru-RU" sz="179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9494045" y="4398383"/>
            <a:ext cx="468576" cy="6114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43" name="Прямая соединительная линия 42"/>
          <p:cNvCxnSpPr/>
          <p:nvPr/>
        </p:nvCxnSpPr>
        <p:spPr>
          <a:xfrm>
            <a:off x="9274562" y="3850244"/>
            <a:ext cx="0" cy="1108506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</a:ln>
          <a:effectLst/>
        </p:spPr>
      </p:cxnSp>
      <p:sp>
        <p:nvSpPr>
          <p:cNvPr id="44" name="Прямоугольник 43"/>
          <p:cNvSpPr/>
          <p:nvPr/>
        </p:nvSpPr>
        <p:spPr>
          <a:xfrm>
            <a:off x="10148003" y="4092200"/>
            <a:ext cx="1838640" cy="62428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algn="ctr" defTabSz="711269"/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сентября</a:t>
            </a:r>
            <a:endParaRPr lang="ru-RU" sz="179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711269"/>
            <a:endParaRPr lang="ru-RU" sz="179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39113" y="8156414"/>
            <a:ext cx="6459378" cy="62428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marL="219936" indent="-219936" algn="just" defTabSz="711269">
              <a:buFont typeface="Arial" panose="020B0604020202020204" pitchFamily="34" charset="0"/>
              <a:buChar char="•"/>
            </a:pPr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деятельности по формированию ФГ в содержание ВШК </a:t>
            </a:r>
            <a:endParaRPr lang="ru-RU" sz="179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9471261" y="8555280"/>
            <a:ext cx="468576" cy="6114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  <a:tailEnd type="arrow"/>
          </a:ln>
          <a:effectLst/>
        </p:spPr>
      </p:cxnSp>
      <p:cxnSp>
        <p:nvCxnSpPr>
          <p:cNvPr id="49" name="Прямая соединительная линия 48"/>
          <p:cNvCxnSpPr/>
          <p:nvPr/>
        </p:nvCxnSpPr>
        <p:spPr>
          <a:xfrm>
            <a:off x="9251778" y="8007141"/>
            <a:ext cx="0" cy="1108506"/>
          </a:xfrm>
          <a:prstGeom prst="line">
            <a:avLst/>
          </a:prstGeom>
          <a:noFill/>
          <a:ln w="38100" cap="flat" cmpd="sng" algn="ctr">
            <a:solidFill>
              <a:srgbClr val="002060"/>
            </a:solidFill>
            <a:prstDash val="sysDash"/>
            <a:miter lim="800000"/>
          </a:ln>
          <a:effectLst/>
        </p:spPr>
      </p:cxnSp>
      <p:sp>
        <p:nvSpPr>
          <p:cNvPr id="50" name="Прямоугольник 49"/>
          <p:cNvSpPr/>
          <p:nvPr/>
        </p:nvSpPr>
        <p:spPr>
          <a:xfrm>
            <a:off x="10125219" y="8376644"/>
            <a:ext cx="1838640" cy="34805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algn="ctr" defTabSz="711269"/>
            <a:r>
              <a:rPr lang="ru-RU" sz="179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420600" y="2623140"/>
            <a:ext cx="4800600" cy="598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66825">
              <a:lnSpc>
                <a:spcPct val="90000"/>
              </a:lnSpc>
              <a:spcAft>
                <a:spcPct val="35000"/>
              </a:spcAft>
            </a:pPr>
            <a:r>
              <a:rPr lang="ru-RU" sz="2700" b="1" dirty="0" smtClean="0">
                <a:solidFill>
                  <a:srgbClr val="002060"/>
                </a:solidFill>
                <a:latin typeface="+mj-lt"/>
              </a:rPr>
              <a:t>Методическая работа с педагогами</a:t>
            </a:r>
          </a:p>
          <a:p>
            <a:pPr marL="285750" indent="-285750" algn="just" defTabSz="1266825"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" dirty="0" smtClean="0">
                <a:latin typeface="+mj-lt"/>
              </a:rPr>
              <a:t>Включение </a:t>
            </a:r>
            <a:r>
              <a:rPr lang="ru" dirty="0">
                <a:latin typeface="+mj-lt"/>
              </a:rPr>
              <a:t>в план методической работы </a:t>
            </a:r>
            <a:r>
              <a:rPr lang="ru" dirty="0" smtClean="0">
                <a:latin typeface="+mj-lt"/>
              </a:rPr>
              <a:t>серии </a:t>
            </a:r>
            <a:r>
              <a:rPr lang="ru" dirty="0">
                <a:latin typeface="+mj-lt"/>
              </a:rPr>
              <a:t>семинаров-практикумов, направленных на совместную работу всего педагогического коллектива по формированию </a:t>
            </a:r>
            <a:r>
              <a:rPr lang="ru" dirty="0" smtClean="0">
                <a:latin typeface="+mj-lt"/>
              </a:rPr>
              <a:t>ФГ</a:t>
            </a:r>
          </a:p>
          <a:p>
            <a:pPr marL="285750" indent="-285750" algn="just" defTabSz="1266825">
              <a:spcAft>
                <a:spcPct val="35000"/>
              </a:spcAft>
              <a:buFont typeface="Wingdings" panose="05000000000000000000" pitchFamily="2" charset="2"/>
              <a:buChar char="ü"/>
            </a:pPr>
            <a:r>
              <a:rPr lang="ru" dirty="0" smtClean="0">
                <a:latin typeface="+mj-lt"/>
              </a:rPr>
              <a:t>Проведение </a:t>
            </a:r>
            <a:r>
              <a:rPr lang="ru" dirty="0">
                <a:latin typeface="+mj-lt"/>
              </a:rPr>
              <a:t>конкурсов учебных и внеурочных занятий с использованием заданий по ФГ.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+mj-lt"/>
              </a:rPr>
              <a:t>П</a:t>
            </a:r>
            <a:r>
              <a:rPr lang="ru" dirty="0">
                <a:latin typeface="+mj-lt"/>
              </a:rPr>
              <a:t>роведение практикумов по оцениванию учителями заданий по ФГ</a:t>
            </a:r>
            <a:endParaRPr lang="ru-RU" dirty="0">
              <a:latin typeface="+mj-lt"/>
            </a:endParaRPr>
          </a:p>
          <a:p>
            <a:pPr marL="325374" indent="-285750" algn="just">
              <a:spcAft>
                <a:spcPts val="84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Проектирование учебных и внеурочных занятий </a:t>
            </a:r>
            <a:r>
              <a:rPr lang="ru-RU" dirty="0">
                <a:latin typeface="+mj-lt"/>
              </a:rPr>
              <a:t>на заседаниях ШМО по формированию </a:t>
            </a:r>
            <a:r>
              <a:rPr lang="ru-RU" dirty="0" smtClean="0">
                <a:latin typeface="+mj-lt"/>
              </a:rPr>
              <a:t>ФГ</a:t>
            </a:r>
          </a:p>
          <a:p>
            <a:pPr marL="325374" indent="-285750" algn="just">
              <a:spcAft>
                <a:spcPts val="84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+mj-lt"/>
              </a:rPr>
              <a:t>Проведение практикумов по подготовке анализа выполнения учащимися контрольной работы  по ФГ</a:t>
            </a:r>
            <a:endParaRPr lang="ru" dirty="0">
              <a:latin typeface="+mj-lt"/>
            </a:endParaRPr>
          </a:p>
          <a:p>
            <a:pPr algn="just" defTabSz="1266825">
              <a:lnSpc>
                <a:spcPct val="90000"/>
              </a:lnSpc>
              <a:spcAft>
                <a:spcPct val="35000"/>
              </a:spcAft>
            </a:pPr>
            <a:endParaRPr lang="ru-RU" sz="1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79487" y="2400606"/>
            <a:ext cx="6459378" cy="900517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 lIns="71129" tIns="35567" rIns="71129" bIns="35567">
            <a:spAutoFit/>
          </a:bodyPr>
          <a:lstStyle/>
          <a:p>
            <a:pPr marL="219936" indent="-219936" algn="just" defTabSz="711269">
              <a:buFont typeface="Arial" panose="020B0604020202020204" pitchFamily="34" charset="0"/>
              <a:buChar char="•"/>
            </a:pPr>
            <a:r>
              <a:rPr lang="ru-RU" sz="179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Дорожной карты по формированию ФГ, информирование о мероприятиях всех участников образовательного процесса</a:t>
            </a:r>
            <a:endParaRPr lang="ru-RU" sz="179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585" y="452075"/>
            <a:ext cx="11830050" cy="50256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Направления деятельности на муниципальном и школьном уровне </a:t>
            </a:r>
            <a:r>
              <a:rPr lang="ru-RU" sz="2800" b="1" i="1" dirty="0" smtClean="0">
                <a:solidFill>
                  <a:srgbClr val="002060"/>
                </a:solidFill>
              </a:rPr>
              <a:t>(Профессиональная пятидневка 16.08.2022)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9299681" y="1365056"/>
          <a:ext cx="1965666" cy="2971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Acrobat Document" r:id="rId3" imgW="5829165" imgH="8124572" progId="Acrobat.Document.DC">
                  <p:embed/>
                </p:oleObj>
              </mc:Choice>
              <mc:Fallback>
                <p:oleObj name="Acrobat Document" r:id="rId3" imgW="5829165" imgH="8124572" progId="Acrobat.Document.DC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99681" y="1365056"/>
                        <a:ext cx="1965666" cy="2971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16009599" y="1608354"/>
          <a:ext cx="1799790" cy="2685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Acrobat Document" r:id="rId5" imgW="5505443" imgH="7858045" progId="Acrobat.Document.DC">
                  <p:embed/>
                </p:oleObj>
              </mc:Choice>
              <mc:Fallback>
                <p:oleObj name="Acrobat Document" r:id="rId5" imgW="5505443" imgH="7858045" progId="Acrobat.Document.DC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9599" y="1608354"/>
                        <a:ext cx="1799790" cy="2685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11658600" y="1233493"/>
          <a:ext cx="1813151" cy="2689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Acrobat Document" r:id="rId7" imgW="5667124" imgH="8019903" progId="Acrobat.Document.DC">
                  <p:embed/>
                </p:oleObj>
              </mc:Choice>
              <mc:Fallback>
                <p:oleObj name="Acrobat Document" r:id="rId7" imgW="5667124" imgH="8019903" progId="Acrobat.Document.DC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658600" y="1233493"/>
                        <a:ext cx="1813151" cy="2689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2898895" y="4604048"/>
            <a:ext cx="7030253" cy="502566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25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267200" y="8028297"/>
            <a:ext cx="7844708" cy="2405634"/>
          </a:xfrm>
          <a:prstGeom prst="rect">
            <a:avLst/>
          </a:prstGeom>
        </p:spPr>
        <p:txBody>
          <a:bodyPr vert="horz" lIns="102870" tIns="51435" rIns="102870" bIns="51435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7200" b="1" dirty="0">
                <a:solidFill>
                  <a:srgbClr val="002060"/>
                </a:solidFill>
              </a:rPr>
              <a:t>Зоны особого внимания во ФГОС</a:t>
            </a:r>
          </a:p>
          <a:p>
            <a:r>
              <a:rPr lang="ru-RU" sz="7200" dirty="0" smtClean="0"/>
              <a:t>Включение </a:t>
            </a:r>
            <a:r>
              <a:rPr lang="ru-RU" sz="7200" dirty="0"/>
              <a:t>форматов заданий по формированию функциональной грамотности в учебные занятия и внеурочную деятельность по предметам</a:t>
            </a:r>
          </a:p>
          <a:p>
            <a:pPr marL="0" indent="0">
              <a:buNone/>
            </a:pPr>
            <a:endParaRPr lang="ru-RU" sz="7200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13803195" y="1633007"/>
          <a:ext cx="1965666" cy="2971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Acrobat Document" r:id="rId9" imgW="5829165" imgH="8124572" progId="Acrobat.Document.DC">
                  <p:embed/>
                </p:oleObj>
              </mc:Choice>
              <mc:Fallback>
                <p:oleObj name="Acrobat Document" r:id="rId9" imgW="5829165" imgH="8124572" progId="Acrobat.Document.DC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803195" y="1633007"/>
                        <a:ext cx="1965666" cy="2971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1658600" y="5600700"/>
            <a:ext cx="5625903" cy="990600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B050"/>
                </a:solidFill>
              </a:rPr>
              <a:t>! Внедрение обновленных ФГОС в 1-5, 1-7 классах – 2022-2023 уч.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4746512"/>
            <a:ext cx="861819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Что сделать в каждой школе:</a:t>
            </a:r>
          </a:p>
          <a:p>
            <a:pPr algn="just"/>
            <a:r>
              <a:rPr lang="ru-RU" sz="2000" dirty="0">
                <a:solidFill>
                  <a:srgbClr val="00B050"/>
                </a:solidFill>
              </a:rPr>
              <a:t>завершить работу по обучению педагогов, актуализировать работу методических объединений</a:t>
            </a:r>
          </a:p>
          <a:p>
            <a:pPr marL="428625" indent="-428625">
              <a:buFontTx/>
              <a:buChar char="-"/>
            </a:pPr>
            <a:r>
              <a:rPr lang="ru-RU" sz="2000" dirty="0" smtClean="0">
                <a:solidFill>
                  <a:srgbClr val="00B050"/>
                </a:solidFill>
              </a:rPr>
              <a:t>утвердить </a:t>
            </a:r>
            <a:r>
              <a:rPr lang="ru-RU" sz="2000" dirty="0">
                <a:solidFill>
                  <a:srgbClr val="00B050"/>
                </a:solidFill>
              </a:rPr>
              <a:t>учебные планы и  рабочие программы по предметам </a:t>
            </a:r>
          </a:p>
          <a:p>
            <a:pPr marL="428625" indent="-428625">
              <a:buFontTx/>
              <a:buChar char="-"/>
            </a:pPr>
            <a:r>
              <a:rPr lang="ru-RU" sz="2000" dirty="0">
                <a:solidFill>
                  <a:srgbClr val="00B050"/>
                </a:solidFill>
              </a:rPr>
              <a:t>внести изменения в локальные акты и  должностные инструкции работников</a:t>
            </a:r>
          </a:p>
          <a:p>
            <a:pPr marL="428625" indent="-428625">
              <a:buFontTx/>
              <a:buChar char="-"/>
            </a:pPr>
            <a:r>
              <a:rPr lang="ru-RU" sz="2000" dirty="0">
                <a:solidFill>
                  <a:srgbClr val="00B050"/>
                </a:solidFill>
              </a:rPr>
              <a:t>обеспечить информационно-разъяснительную работу</a:t>
            </a:r>
          </a:p>
          <a:p>
            <a:pPr marL="428625" indent="-428625">
              <a:buFontTx/>
              <a:buChar char="-"/>
            </a:pPr>
            <a:r>
              <a:rPr lang="ru-RU" sz="2000" dirty="0">
                <a:solidFill>
                  <a:srgbClr val="00B050"/>
                </a:solidFill>
              </a:rPr>
              <a:t>направить на обучение  вновь прибывших педагогов, организовав систему наставничества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7113" y="1446416"/>
            <a:ext cx="82383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cs typeface="Arial" panose="020B0604020202020204" pitchFamily="34" charset="0"/>
              </a:rPr>
              <a:t>Что сделать на уровне муниципалитета:</a:t>
            </a:r>
          </a:p>
          <a:p>
            <a:pPr marL="257175" indent="-257175">
              <a:buFontTx/>
              <a:buChar char="-"/>
            </a:pPr>
            <a:r>
              <a:rPr lang="ru-RU" dirty="0" smtClean="0">
                <a:solidFill>
                  <a:srgbClr val="00B050"/>
                </a:solidFill>
                <a:cs typeface="Arial" panose="020B0604020202020204" pitchFamily="34" charset="0"/>
              </a:rPr>
              <a:t>Провести </a:t>
            </a:r>
            <a:r>
              <a:rPr lang="ru-RU" dirty="0" smtClean="0">
                <a:solidFill>
                  <a:srgbClr val="00B050"/>
                </a:solidFill>
                <a:cs typeface="Arial" panose="020B0604020202020204" pitchFamily="34" charset="0"/>
              </a:rPr>
              <a:t>в конце четверти анализ проблем введения </a:t>
            </a: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</a:rPr>
              <a:t>обновленных ФГОС НОО,ООО на уровне муниципалитета</a:t>
            </a:r>
          </a:p>
          <a:p>
            <a:pPr marL="257175" indent="-257175">
              <a:buFontTx/>
              <a:buChar char="-"/>
            </a:pPr>
            <a:r>
              <a:rPr lang="ru-RU" dirty="0">
                <a:cs typeface="Arial" panose="020B0604020202020204" pitchFamily="34" charset="0"/>
              </a:rPr>
              <a:t>Определить школы </a:t>
            </a:r>
            <a:r>
              <a:rPr lang="ru-RU" dirty="0" smtClean="0">
                <a:cs typeface="Arial" panose="020B0604020202020204" pitchFamily="34" charset="0"/>
              </a:rPr>
              <a:t>и учителей (методический актив) для консультаций</a:t>
            </a:r>
            <a:endParaRPr lang="ru-RU" dirty="0">
              <a:cs typeface="Arial" panose="020B0604020202020204" pitchFamily="34" charset="0"/>
            </a:endParaRPr>
          </a:p>
          <a:p>
            <a:pPr marL="257175" indent="-257175">
              <a:buFontTx/>
              <a:buChar char="-"/>
            </a:pP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</a:rPr>
              <a:t>Организовать сбор и распространение лучших практик</a:t>
            </a:r>
          </a:p>
          <a:p>
            <a:pPr marL="257175" indent="-257175">
              <a:buFontTx/>
              <a:buChar char="-"/>
            </a:pPr>
            <a:r>
              <a:rPr lang="ru-RU" dirty="0">
                <a:solidFill>
                  <a:srgbClr val="00B050"/>
                </a:solidFill>
                <a:cs typeface="Arial" panose="020B0604020202020204" pitchFamily="34" charset="0"/>
              </a:rPr>
              <a:t>Обеспечить процесс обратной связи по введению ФГОС с родителями, СМИ, </a:t>
            </a:r>
            <a:r>
              <a:rPr lang="ru-RU" dirty="0" smtClean="0">
                <a:solidFill>
                  <a:srgbClr val="00B050"/>
                </a:solidFill>
                <a:cs typeface="Arial" panose="020B0604020202020204" pitchFamily="34" charset="0"/>
              </a:rPr>
              <a:t>общественностью</a:t>
            </a:r>
          </a:p>
          <a:p>
            <a:pPr marL="257175" indent="-257175">
              <a:buFontTx/>
              <a:buChar char="-"/>
            </a:pPr>
            <a:r>
              <a:rPr lang="ru-RU" dirty="0">
                <a:cs typeface="Arial" panose="020B0604020202020204" pitchFamily="34" charset="0"/>
              </a:rPr>
              <a:t>Актуализировать содержание работы муниципальных учебно-методических объединений 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по знакомству с отличиями обновленных ФГОС СОО</a:t>
            </a:r>
          </a:p>
          <a:p>
            <a:pPr marL="257175" indent="-257175">
              <a:buFontTx/>
              <a:buChar char="-"/>
            </a:pPr>
            <a:r>
              <a:rPr lang="ru-RU" dirty="0">
                <a:cs typeface="Arial" panose="020B0604020202020204" pitchFamily="34" charset="0"/>
              </a:rPr>
              <a:t>Обеспечить участие  педагогов в мероприятиях непрерывного повышения квалификации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и адресное сопровождение внедрения освоенного в практику</a:t>
            </a:r>
          </a:p>
          <a:p>
            <a:pPr marL="257175" indent="-257175">
              <a:buFontTx/>
              <a:buChar char="-"/>
            </a:pPr>
            <a:endParaRPr lang="ru-RU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811000" y="6748965"/>
            <a:ext cx="5625903" cy="990600"/>
          </a:xfrm>
          <a:prstGeom prst="rect">
            <a:avLst/>
          </a:prstGeom>
        </p:spPr>
        <p:txBody>
          <a:bodyPr vert="horz" lIns="102870" tIns="51435" rIns="102870" bIns="5143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0000"/>
                </a:solidFill>
              </a:rPr>
              <a:t>! </a:t>
            </a:r>
            <a:r>
              <a:rPr lang="ru-RU" sz="2800" b="1" dirty="0" smtClean="0">
                <a:solidFill>
                  <a:srgbClr val="FF0000"/>
                </a:solidFill>
              </a:rPr>
              <a:t>Подготовка к переходу на обновленные ФГОС СОО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5600402" y="9711490"/>
            <a:ext cx="830223" cy="547688"/>
          </a:xfrm>
        </p:spPr>
        <p:txBody>
          <a:bodyPr/>
          <a:lstStyle/>
          <a:p>
            <a:fld id="{86CB4B4D-7CA3-9044-876B-883B54F8677D}" type="slidenum">
              <a:rPr lang="ru-RU" sz="1929"/>
              <a:t>14</a:t>
            </a:fld>
            <a:endParaRPr lang="ru-RU" sz="1929" dirty="0"/>
          </a:p>
        </p:txBody>
      </p:sp>
      <p:sp>
        <p:nvSpPr>
          <p:cNvPr id="3" name="Shape 101"/>
          <p:cNvSpPr/>
          <p:nvPr/>
        </p:nvSpPr>
        <p:spPr>
          <a:xfrm>
            <a:off x="6248400" y="851873"/>
            <a:ext cx="84582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ru-RU" sz="3200" b="1" dirty="0">
                <a:solidFill>
                  <a:srgbClr val="002060"/>
                </a:solidFill>
                <a:ea typeface="Verdana" panose="020B0604030504040204" pitchFamily="34" charset="0"/>
              </a:rPr>
              <a:t>Оценить кадровые ресурсы образовательной организации</a:t>
            </a:r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.</a:t>
            </a:r>
            <a:endParaRPr lang="ru-RU" sz="3200" b="1" dirty="0">
              <a:solidFill>
                <a:srgbClr val="002060"/>
              </a:solidFill>
              <a:ea typeface="Verdana" panose="020B060403050404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3233" y="5172811"/>
            <a:ext cx="366347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7318" y="2400589"/>
            <a:ext cx="15238195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Проанализировать количество учителей и их учебную нагрузку. Обновленные ФГОС НОО и ООО разрешают не обучать родному и второму иностранным языкам, если для этого у школы нет условий, в том числе кадровых. </a:t>
            </a:r>
          </a:p>
          <a:p>
            <a:r>
              <a:rPr lang="ru-RU" sz="3200" dirty="0"/>
              <a:t>Оценить, как увеличится нагрузка, если в новых ООП будет больше предметов с углубленным обучением и индивидуальных учебных планов. </a:t>
            </a:r>
            <a:r>
              <a:rPr lang="ru-RU" sz="3200" dirty="0"/>
              <a:t>Если планируемая нагрузка выйдет за рамки рабочего времени </a:t>
            </a:r>
            <a:r>
              <a:rPr lang="ru-RU" sz="3200" dirty="0" smtClean="0"/>
              <a:t>учителей. </a:t>
            </a:r>
          </a:p>
          <a:p>
            <a:r>
              <a:rPr lang="ru-RU" sz="3200" dirty="0" smtClean="0"/>
              <a:t>Проанализировать</a:t>
            </a:r>
            <a:r>
              <a:rPr lang="ru-RU" sz="3200" dirty="0"/>
              <a:t>, готовы ли педагоги работать с оборудованием: имеющимся и планируемым к использованию. </a:t>
            </a:r>
            <a:r>
              <a:rPr lang="ru-RU" sz="3200" dirty="0"/>
              <a:t>Если навыки учителей недостаточны, организовать их обучение.</a:t>
            </a:r>
          </a:p>
          <a:p>
            <a:r>
              <a:rPr lang="ru-RU" sz="3200" dirty="0"/>
              <a:t>Скорректировать график повышения квалификации. </a:t>
            </a:r>
            <a:r>
              <a:rPr lang="ru-RU" sz="3200" dirty="0"/>
              <a:t>Чтобы педагоги были готовы реализовывать ООП по обновленным  ФГОС </a:t>
            </a:r>
            <a:r>
              <a:rPr lang="ru-RU" sz="3200" dirty="0" smtClean="0"/>
              <a:t>СОО</a:t>
            </a:r>
            <a:r>
              <a:rPr lang="ru-RU" sz="3200" dirty="0"/>
              <a:t>, их понадобится направить на курсы повышения квалификации. </a:t>
            </a:r>
            <a:r>
              <a:rPr lang="ru-RU" sz="3200" dirty="0"/>
              <a:t>Для этого надо определить, кого из учителей стоит отправить на обучение, чтобы минимизировать профессиональные дефициты. </a:t>
            </a:r>
            <a:r>
              <a:rPr lang="ru-RU" sz="3200" dirty="0"/>
              <a:t>Поручить специалисту </a:t>
            </a:r>
            <a:r>
              <a:rPr lang="ru-RU" sz="3200" dirty="0"/>
              <a:t>скорректировать план-график повышения квалификации педагогов.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942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5600402" y="9711490"/>
            <a:ext cx="830223" cy="547688"/>
          </a:xfrm>
        </p:spPr>
        <p:txBody>
          <a:bodyPr/>
          <a:lstStyle/>
          <a:p>
            <a:fld id="{86CB4B4D-7CA3-9044-876B-883B54F8677D}" type="slidenum">
              <a:rPr lang="ru-RU" sz="1929"/>
              <a:t>15</a:t>
            </a:fld>
            <a:endParaRPr lang="ru-RU" sz="1929" dirty="0"/>
          </a:p>
        </p:txBody>
      </p:sp>
      <p:sp>
        <p:nvSpPr>
          <p:cNvPr id="3" name="Shape 101"/>
          <p:cNvSpPr/>
          <p:nvPr/>
        </p:nvSpPr>
        <p:spPr>
          <a:xfrm>
            <a:off x="6248400" y="851873"/>
            <a:ext cx="8458200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Ключевые направления по подготовке к введению обновленных </a:t>
            </a:r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ФГОС СОО  2022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3233" y="5172811"/>
            <a:ext cx="366347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7318" y="2400589"/>
            <a:ext cx="1523819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dirty="0"/>
              <a:t>Вопросы, требующие повышенного внимания </a:t>
            </a:r>
            <a:endParaRPr lang="ru-RU" sz="3200" dirty="0" smtClean="0"/>
          </a:p>
          <a:p>
            <a:pPr algn="just"/>
            <a:r>
              <a:rPr lang="ru-RU" sz="3200" dirty="0" smtClean="0"/>
              <a:t>1</a:t>
            </a:r>
            <a:r>
              <a:rPr lang="ru-RU" sz="3200" dirty="0"/>
              <a:t>. Адаптированные образовательные и учебные программы </a:t>
            </a:r>
            <a:endParaRPr lang="ru-RU" sz="3200" dirty="0" smtClean="0"/>
          </a:p>
          <a:p>
            <a:pPr algn="just"/>
            <a:r>
              <a:rPr lang="ru-RU" sz="3200" dirty="0" smtClean="0"/>
              <a:t>2</a:t>
            </a:r>
            <a:r>
              <a:rPr lang="ru-RU" sz="3200" dirty="0"/>
              <a:t>. Рабочая программа воспитания </a:t>
            </a:r>
            <a:endParaRPr lang="ru-RU" sz="3200" dirty="0" smtClean="0"/>
          </a:p>
          <a:p>
            <a:pPr algn="just"/>
            <a:r>
              <a:rPr lang="ru-RU" sz="3200" dirty="0" smtClean="0"/>
              <a:t>3</a:t>
            </a:r>
            <a:r>
              <a:rPr lang="ru-RU" sz="3200" dirty="0"/>
              <a:t>. </a:t>
            </a:r>
            <a:r>
              <a:rPr lang="ru-RU" sz="3200" dirty="0"/>
              <a:t>Организация внеурочной деятельности </a:t>
            </a:r>
            <a:endParaRPr lang="ru-RU" sz="3200" dirty="0" smtClean="0"/>
          </a:p>
          <a:p>
            <a:pPr algn="just"/>
            <a:r>
              <a:rPr lang="ru-RU" sz="3200" dirty="0" smtClean="0"/>
              <a:t>4</a:t>
            </a:r>
            <a:r>
              <a:rPr lang="ru-RU" sz="3200" dirty="0"/>
              <a:t>. </a:t>
            </a:r>
            <a:r>
              <a:rPr lang="ru-RU" sz="3200" dirty="0"/>
              <a:t>Планирование на муниципальном уровне </a:t>
            </a:r>
            <a:r>
              <a:rPr lang="ru-RU" sz="3200" b="1" dirty="0"/>
              <a:t>два вектора </a:t>
            </a:r>
            <a:r>
              <a:rPr lang="ru-RU" sz="3200" dirty="0"/>
              <a:t>методической работы - с педагогами и руководителями </a:t>
            </a:r>
          </a:p>
          <a:p>
            <a:pPr algn="just"/>
            <a:r>
              <a:rPr lang="ru-RU" sz="3200" dirty="0" smtClean="0"/>
              <a:t>5.………. </a:t>
            </a:r>
            <a:endParaRPr lang="ru-RU" sz="3200" dirty="0" smtClean="0"/>
          </a:p>
          <a:p>
            <a:pPr algn="just"/>
            <a:r>
              <a:rPr lang="ru-RU" sz="3200" dirty="0"/>
              <a:t>6</a:t>
            </a:r>
            <a:r>
              <a:rPr lang="ru-RU" sz="3200" dirty="0" smtClean="0"/>
              <a:t>. </a:t>
            </a:r>
            <a:r>
              <a:rPr lang="ru-RU" sz="3200" dirty="0"/>
              <a:t>………. </a:t>
            </a:r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r>
              <a:rPr lang="ru-RU" sz="3200" dirty="0" smtClean="0"/>
              <a:t>Планирование </a:t>
            </a:r>
            <a:r>
              <a:rPr lang="ru-RU" sz="3200" dirty="0"/>
              <a:t>последующих </a:t>
            </a:r>
            <a:r>
              <a:rPr lang="ru-RU" sz="3200" dirty="0" err="1"/>
              <a:t>вебинаров</a:t>
            </a:r>
            <a:r>
              <a:rPr lang="ru-RU" sz="3200" dirty="0"/>
              <a:t> с учётом ваших мнений через опрос в </a:t>
            </a:r>
            <a:r>
              <a:rPr lang="ru-RU" sz="3200" dirty="0" err="1"/>
              <a:t>гугл</a:t>
            </a:r>
            <a:r>
              <a:rPr lang="ru-RU" sz="3200" dirty="0"/>
              <a:t>-форме (начало </a:t>
            </a:r>
            <a:r>
              <a:rPr lang="ru-RU" sz="3200" dirty="0" smtClean="0"/>
              <a:t>декабря)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0931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1"/>
          <p:cNvSpPr/>
          <p:nvPr/>
        </p:nvSpPr>
        <p:spPr>
          <a:xfrm>
            <a:off x="1828800" y="1530759"/>
            <a:ext cx="15468599" cy="864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3200" dirty="0" smtClean="0"/>
              <a:t>Письмо </a:t>
            </a:r>
            <a:r>
              <a:rPr lang="ru-RU" sz="3200" dirty="0"/>
              <a:t>Министерства просвещения Российской Федерации от 23.08.2022 № 03-1221 «О направлении информации» Приказ Министерства просвещения Российской Федерации от 12 августа 2022 г. № 732 «О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413» (Зарегистрирован 12.09.2022 № 70034</a:t>
            </a:r>
            <a:r>
              <a:rPr lang="ru-RU" sz="3200" dirty="0" smtClean="0"/>
              <a:t>)</a:t>
            </a:r>
          </a:p>
          <a:p>
            <a:endParaRPr lang="ru-RU" sz="3200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3200" dirty="0"/>
              <a:t>Скорректированы требования к результатам освоения и структуре основной образовательной программы среднего общего образования</a:t>
            </a:r>
            <a:r>
              <a:rPr lang="ru-RU" sz="3200" dirty="0" smtClean="0"/>
              <a:t>.</a:t>
            </a:r>
          </a:p>
          <a:p>
            <a:endParaRPr lang="ru-RU" sz="3200" dirty="0" smtClean="0"/>
          </a:p>
          <a:p>
            <a:r>
              <a:rPr lang="ru-RU" sz="3200" dirty="0"/>
              <a:t>Изменили требования к результатам освоения ООП СОО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r>
              <a:rPr lang="ru-RU" sz="3200" dirty="0"/>
              <a:t>Скорректировали личностные, </a:t>
            </a:r>
            <a:r>
              <a:rPr lang="ru-RU" sz="3200" dirty="0" err="1"/>
              <a:t>метапредметные</a:t>
            </a:r>
            <a:r>
              <a:rPr lang="ru-RU" sz="3200" dirty="0"/>
              <a:t> и предметные результаты. </a:t>
            </a:r>
            <a:endParaRPr lang="ru-RU" sz="3200" dirty="0" smtClean="0"/>
          </a:p>
          <a:p>
            <a:r>
              <a:rPr lang="ru-RU" sz="3200" dirty="0" smtClean="0"/>
              <a:t>Ввели </a:t>
            </a:r>
            <a:r>
              <a:rPr lang="ru-RU" sz="3200" dirty="0"/>
              <a:t>условие, что требования к результатам освоения ООП для детей с ОВЗ определяют в примерных АООП.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</a:b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54074" y="1322421"/>
            <a:ext cx="256043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3233" y="5172811"/>
            <a:ext cx="366347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33800" y="4548441"/>
            <a:ext cx="8003473" cy="1248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a typeface="Verdana" panose="020B0604030504040204" pitchFamily="34" charset="0"/>
              </a:rPr>
              <a:t>Отличия обновленных ФГОС </a:t>
            </a:r>
            <a:r>
              <a:rPr lang="ru-RU" sz="36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СОО 2022</a:t>
            </a:r>
            <a:endParaRPr lang="ru-RU" sz="3600" b="1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79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278384" y="584655"/>
            <a:ext cx="1371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buNone/>
            </a:pPr>
            <a:r>
              <a:rPr lang="ru-RU" sz="2000" dirty="0" smtClean="0"/>
              <a:t> </a:t>
            </a:r>
            <a:r>
              <a:rPr lang="ru-RU" dirty="0"/>
              <a:t>ОСНОВНЫЕ ИЗМЕНЕНИЯ ФГОС СОО</a:t>
            </a: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246" name="Прямоугольник 32"/>
          <p:cNvSpPr>
            <a:spLocks noChangeArrowheads="1"/>
          </p:cNvSpPr>
          <p:nvPr/>
        </p:nvSpPr>
        <p:spPr bwMode="auto">
          <a:xfrm>
            <a:off x="1245044" y="3119555"/>
            <a:ext cx="4071938" cy="133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>
              <a:lnSpc>
                <a:spcPts val="2250"/>
              </a:lnSpc>
              <a:spcBef>
                <a:spcPts val="450"/>
              </a:spcBef>
              <a:buNone/>
            </a:pP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Модуль </a:t>
            </a: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в курсах ТОГИРРО для учителей-предметников</a:t>
            </a:r>
          </a:p>
          <a:p>
            <a:pPr indent="0">
              <a:lnSpc>
                <a:spcPts val="2250"/>
              </a:lnSpc>
              <a:spcBef>
                <a:spcPts val="450"/>
              </a:spcBef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и учителей начальных классов  (4-8 часов)</a:t>
            </a:r>
          </a:p>
        </p:txBody>
      </p:sp>
      <p:sp>
        <p:nvSpPr>
          <p:cNvPr id="10247" name="Прямоугольник 32"/>
          <p:cNvSpPr>
            <a:spLocks noChangeArrowheads="1"/>
          </p:cNvSpPr>
          <p:nvPr/>
        </p:nvSpPr>
        <p:spPr bwMode="auto">
          <a:xfrm>
            <a:off x="6893720" y="2357440"/>
            <a:ext cx="4445793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950"/>
              </a:lnSpc>
              <a:spcBef>
                <a:spcPct val="0"/>
              </a:spcBef>
              <a:buNone/>
            </a:pP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8" name="Прямоугольник 32"/>
          <p:cNvSpPr>
            <a:spLocks noChangeArrowheads="1"/>
          </p:cNvSpPr>
          <p:nvPr/>
        </p:nvSpPr>
        <p:spPr bwMode="auto">
          <a:xfrm>
            <a:off x="11169674" y="2395159"/>
            <a:ext cx="4688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Обмен лучшими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практиками</a:t>
            </a: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50" name="Прямоугольник 23"/>
          <p:cNvSpPr>
            <a:spLocks noChangeArrowheads="1"/>
          </p:cNvSpPr>
          <p:nvPr/>
        </p:nvSpPr>
        <p:spPr bwMode="auto">
          <a:xfrm>
            <a:off x="4895852" y="7055645"/>
            <a:ext cx="106941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27576" y="3086538"/>
            <a:ext cx="3857625" cy="1567096"/>
          </a:xfrm>
          <a:prstGeom prst="rect">
            <a:avLst/>
          </a:prstGeom>
        </p:spPr>
        <p:txBody>
          <a:bodyPr>
            <a:spAutoFit/>
          </a:bodyPr>
          <a:lstStyle>
            <a:lvl1pPr indent="180975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>
              <a:lnSpc>
                <a:spcPts val="2100"/>
              </a:lnSpc>
              <a:spcBef>
                <a:spcPts val="450"/>
              </a:spcBef>
              <a:buSzPct val="100000"/>
            </a:pPr>
            <a:r>
              <a:rPr lang="ru-RU" altLang="ru-RU" sz="2100" b="1" dirty="0">
                <a:solidFill>
                  <a:schemeClr val="bg1"/>
                </a:solidFill>
                <a:ea typeface="MS PGothic" panose="020B0600070205080204" pitchFamily="34" charset="-128"/>
              </a:rPr>
              <a:t>Сайт ТОГИРРО</a:t>
            </a:r>
          </a:p>
          <a:p>
            <a:pPr>
              <a:lnSpc>
                <a:spcPts val="2100"/>
              </a:lnSpc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endParaRPr lang="ru-RU" altLang="ru-RU" sz="2100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 indent="0">
              <a:lnSpc>
                <a:spcPts val="2100"/>
              </a:lnSpc>
              <a:spcBef>
                <a:spcPts val="450"/>
              </a:spcBef>
              <a:buSzPct val="100000"/>
            </a:pPr>
            <a:r>
              <a:rPr lang="ru-RU" altLang="ru-RU" sz="2100" dirty="0">
                <a:solidFill>
                  <a:schemeClr val="bg1"/>
                </a:solidFill>
                <a:ea typeface="MS PGothic" panose="020B0600070205080204" pitchFamily="34" charset="-128"/>
              </a:rPr>
              <a:t>6 направлений функциональной грамотности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8648" y="1638300"/>
            <a:ext cx="1581125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1.</a:t>
            </a:r>
          </a:p>
          <a:p>
            <a:pPr algn="just"/>
            <a:r>
              <a:rPr lang="ru-RU" sz="3200" dirty="0" smtClean="0"/>
              <a:t>• </a:t>
            </a:r>
            <a:r>
              <a:rPr lang="ru-RU" sz="3200" dirty="0"/>
              <a:t>Обеспечение преемственности уровней начального общего, основного общего и среднего общего образования </a:t>
            </a:r>
            <a:endParaRPr lang="ru-RU" sz="3200" dirty="0" smtClean="0"/>
          </a:p>
          <a:p>
            <a:pPr algn="just"/>
            <a:r>
              <a:rPr lang="ru-RU" sz="3200" dirty="0" smtClean="0"/>
              <a:t>• </a:t>
            </a:r>
            <a:r>
              <a:rPr lang="ru-RU" sz="3200" dirty="0"/>
              <a:t>Конкретизация </a:t>
            </a:r>
            <a:r>
              <a:rPr lang="ru-RU" sz="3200" b="1" dirty="0"/>
              <a:t>предметных</a:t>
            </a:r>
            <a:r>
              <a:rPr lang="ru-RU" sz="3200" dirty="0"/>
              <a:t> </a:t>
            </a:r>
            <a:r>
              <a:rPr lang="ru-RU" sz="3200" dirty="0" smtClean="0"/>
              <a:t>результатов</a:t>
            </a:r>
          </a:p>
          <a:p>
            <a:pPr algn="just"/>
            <a:r>
              <a:rPr lang="ru-RU" sz="3200" dirty="0" smtClean="0"/>
              <a:t>2. </a:t>
            </a:r>
          </a:p>
          <a:p>
            <a:pPr algn="just"/>
            <a:r>
              <a:rPr lang="ru-RU" sz="3200" dirty="0"/>
              <a:t>• </a:t>
            </a:r>
            <a:r>
              <a:rPr lang="ru-RU" sz="3200" dirty="0" smtClean="0"/>
              <a:t>Приведение </a:t>
            </a:r>
            <a:r>
              <a:rPr lang="ru-RU" sz="3200" dirty="0"/>
              <a:t>в соответствие с требованиями к организации образовательной деятельности, определенными действующими </a:t>
            </a:r>
            <a:r>
              <a:rPr lang="ru-RU" sz="3200" dirty="0" err="1"/>
              <a:t>СанПин</a:t>
            </a:r>
            <a:r>
              <a:rPr lang="ru-RU" sz="3200" dirty="0"/>
              <a:t> </a:t>
            </a:r>
            <a:endParaRPr lang="ru-RU" sz="3200" dirty="0" smtClean="0"/>
          </a:p>
          <a:p>
            <a:pPr algn="just"/>
            <a:r>
              <a:rPr lang="ru-RU" sz="3200" dirty="0" smtClean="0"/>
              <a:t>• Уточнение </a:t>
            </a:r>
            <a:r>
              <a:rPr lang="ru-RU" sz="3200" dirty="0"/>
              <a:t>количества учебных занятий (за 2 года на одного обучающегося – не менее 2170 часов и не более 2516 </a:t>
            </a:r>
            <a:r>
              <a:rPr lang="ru-RU" sz="3200" dirty="0" smtClean="0"/>
              <a:t>часов, что меньше на 74 часа </a:t>
            </a:r>
            <a:r>
              <a:rPr lang="ru-RU" sz="3200" dirty="0"/>
              <a:t>(не более 37 часов в неделю</a:t>
            </a:r>
            <a:r>
              <a:rPr lang="ru-RU" sz="3200" dirty="0" smtClean="0"/>
              <a:t>)</a:t>
            </a:r>
          </a:p>
          <a:p>
            <a:pPr algn="just"/>
            <a:r>
              <a:rPr lang="ru-RU" sz="3200" dirty="0" smtClean="0"/>
              <a:t>3.</a:t>
            </a:r>
          </a:p>
          <a:p>
            <a:pPr algn="just"/>
            <a:r>
              <a:rPr lang="ru-RU" sz="3200" dirty="0"/>
  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  </a:r>
          </a:p>
        </p:txBody>
      </p:sp>
    </p:spTree>
    <p:extLst>
      <p:ext uri="{BB962C8B-B14F-4D97-AF65-F5344CB8AC3E}">
        <p14:creationId xmlns:p14="http://schemas.microsoft.com/office/powerpoint/2010/main" val="16222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278384" y="584655"/>
            <a:ext cx="13716000" cy="47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850"/>
              </a:lnSpc>
              <a:spcBef>
                <a:spcPct val="0"/>
              </a:spcBef>
              <a:buNone/>
            </a:pPr>
            <a:r>
              <a:rPr lang="ru-RU" sz="2800" dirty="0" smtClean="0"/>
              <a:t>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Предметные области и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предметы</a:t>
            </a:r>
          </a:p>
        </p:txBody>
      </p:sp>
      <p:sp>
        <p:nvSpPr>
          <p:cNvPr id="10245" name="Прямоугольник 32"/>
          <p:cNvSpPr>
            <a:spLocks noChangeArrowheads="1"/>
          </p:cNvSpPr>
          <p:nvPr/>
        </p:nvSpPr>
        <p:spPr bwMode="auto">
          <a:xfrm>
            <a:off x="1486144" y="2426264"/>
            <a:ext cx="3857625" cy="9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95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Курсы повышения </a:t>
            </a:r>
          </a:p>
          <a:p>
            <a:pPr algn="ctr">
              <a:lnSpc>
                <a:spcPts val="195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квалификации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6" name="Прямоугольник 32"/>
          <p:cNvSpPr>
            <a:spLocks noChangeArrowheads="1"/>
          </p:cNvSpPr>
          <p:nvPr/>
        </p:nvSpPr>
        <p:spPr bwMode="auto">
          <a:xfrm>
            <a:off x="1245044" y="3119555"/>
            <a:ext cx="4071938" cy="133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250"/>
              </a:lnSpc>
              <a:spcBef>
                <a:spcPts val="450"/>
              </a:spcBef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Модуль в курсах ТОГИРРО для учителей-предметников</a:t>
            </a:r>
          </a:p>
          <a:p>
            <a:pPr indent="0">
              <a:lnSpc>
                <a:spcPts val="2250"/>
              </a:lnSpc>
              <a:spcBef>
                <a:spcPts val="450"/>
              </a:spcBef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и учителей начальных классов  (4-8 часов)</a:t>
            </a:r>
          </a:p>
        </p:txBody>
      </p:sp>
      <p:sp>
        <p:nvSpPr>
          <p:cNvPr id="10247" name="Прямоугольник 32"/>
          <p:cNvSpPr>
            <a:spLocks noChangeArrowheads="1"/>
          </p:cNvSpPr>
          <p:nvPr/>
        </p:nvSpPr>
        <p:spPr bwMode="auto">
          <a:xfrm>
            <a:off x="6893720" y="2357440"/>
            <a:ext cx="4445793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950"/>
              </a:lnSpc>
              <a:spcBef>
                <a:spcPct val="0"/>
              </a:spcBef>
              <a:buNone/>
            </a:pP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8" name="Прямоугольник 32"/>
          <p:cNvSpPr>
            <a:spLocks noChangeArrowheads="1"/>
          </p:cNvSpPr>
          <p:nvPr/>
        </p:nvSpPr>
        <p:spPr bwMode="auto">
          <a:xfrm>
            <a:off x="11169674" y="2395159"/>
            <a:ext cx="4688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Обмен лучшими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практиками</a:t>
            </a: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50" name="Прямоугольник 23"/>
          <p:cNvSpPr>
            <a:spLocks noChangeArrowheads="1"/>
          </p:cNvSpPr>
          <p:nvPr/>
        </p:nvSpPr>
        <p:spPr bwMode="auto">
          <a:xfrm>
            <a:off x="4895852" y="7055645"/>
            <a:ext cx="106941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27576" y="3086538"/>
            <a:ext cx="3857625" cy="1567096"/>
          </a:xfrm>
          <a:prstGeom prst="rect">
            <a:avLst/>
          </a:prstGeom>
        </p:spPr>
        <p:txBody>
          <a:bodyPr>
            <a:spAutoFit/>
          </a:bodyPr>
          <a:lstStyle>
            <a:lvl1pPr indent="180975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>
              <a:lnSpc>
                <a:spcPts val="2100"/>
              </a:lnSpc>
              <a:spcBef>
                <a:spcPts val="450"/>
              </a:spcBef>
              <a:buSzPct val="100000"/>
            </a:pPr>
            <a:r>
              <a:rPr lang="ru-RU" altLang="ru-RU" sz="2100" b="1" dirty="0">
                <a:solidFill>
                  <a:schemeClr val="bg1"/>
                </a:solidFill>
                <a:ea typeface="MS PGothic" panose="020B0600070205080204" pitchFamily="34" charset="-128"/>
              </a:rPr>
              <a:t>Сайт ТОГИРРО</a:t>
            </a:r>
          </a:p>
          <a:p>
            <a:pPr>
              <a:lnSpc>
                <a:spcPts val="2100"/>
              </a:lnSpc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endParaRPr lang="ru-RU" altLang="ru-RU" sz="2100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 indent="0">
              <a:lnSpc>
                <a:spcPts val="2100"/>
              </a:lnSpc>
              <a:spcBef>
                <a:spcPts val="450"/>
              </a:spcBef>
              <a:buSzPct val="100000"/>
            </a:pPr>
            <a:r>
              <a:rPr lang="ru-RU" altLang="ru-RU" sz="2100" dirty="0">
                <a:solidFill>
                  <a:schemeClr val="bg1"/>
                </a:solidFill>
                <a:ea typeface="MS PGothic" panose="020B0600070205080204" pitchFamily="34" charset="-128"/>
              </a:rPr>
              <a:t>6 направлений функциональной грамотности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4741" y="1586012"/>
            <a:ext cx="15811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</a:t>
            </a:r>
            <a:endParaRPr lang="ru-RU" sz="3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173727"/>
              </p:ext>
            </p:extLst>
          </p:nvPr>
        </p:nvGraphicFramePr>
        <p:xfrm>
          <a:off x="1486144" y="1297492"/>
          <a:ext cx="13254038" cy="9131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6310">
                  <a:extLst>
                    <a:ext uri="{9D8B030D-6E8A-4147-A177-3AD203B41FA5}">
                      <a16:colId xmlns:a16="http://schemas.microsoft.com/office/drawing/2014/main" val="3807511762"/>
                    </a:ext>
                  </a:extLst>
                </a:gridCol>
                <a:gridCol w="6627728">
                  <a:extLst>
                    <a:ext uri="{9D8B030D-6E8A-4147-A177-3AD203B41FA5}">
                      <a16:colId xmlns:a16="http://schemas.microsoft.com/office/drawing/2014/main" val="4283226818"/>
                    </a:ext>
                  </a:extLst>
                </a:gridCol>
              </a:tblGrid>
              <a:tr h="378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Предметные области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</a:t>
                      </a:r>
                      <a:r>
                        <a:rPr lang="ru-RU" sz="2800" dirty="0" smtClean="0">
                          <a:effectLst/>
                        </a:rPr>
                        <a:t>редметы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287696"/>
                  </a:ext>
                </a:extLst>
              </a:tr>
              <a:tr h="2358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Русский язык и литература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Русский </a:t>
                      </a:r>
                      <a:r>
                        <a:rPr lang="ru-RU" sz="2800" dirty="0" smtClean="0">
                          <a:effectLst/>
                        </a:rPr>
                        <a:t>язык Б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Литература </a:t>
                      </a:r>
                      <a:r>
                        <a:rPr lang="ru-RU" sz="2800" dirty="0" smtClean="0">
                          <a:effectLst/>
                        </a:rPr>
                        <a:t>Б /У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Родной язык и родная литература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Родной язык и (или) государственный язык республики Российской Федерации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Родная литература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01640"/>
                  </a:ext>
                </a:extLst>
              </a:tr>
              <a:tr h="774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Иностранные языки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Иностранный язык </a:t>
                      </a:r>
                      <a:r>
                        <a:rPr lang="ru-RU" sz="2800" dirty="0" smtClean="0">
                          <a:effectLst/>
                        </a:rPr>
                        <a:t>Б/ У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Второй иностранный язык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2142303"/>
                  </a:ext>
                </a:extLst>
              </a:tr>
              <a:tr h="774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Математика и информатика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Математика </a:t>
                      </a:r>
                      <a:r>
                        <a:rPr lang="ru-RU" sz="2800" dirty="0" smtClean="0">
                          <a:effectLst/>
                        </a:rPr>
                        <a:t>Б/ У </a:t>
                      </a:r>
                      <a:endParaRPr lang="ru-RU" sz="28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effectLst/>
                        </a:rPr>
                        <a:t> </a:t>
                      </a:r>
                      <a:r>
                        <a:rPr lang="ru-RU" sz="2800" dirty="0" smtClean="0">
                          <a:effectLst/>
                        </a:rPr>
                        <a:t>Информатика Б/ У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431656"/>
                  </a:ext>
                </a:extLst>
              </a:tr>
              <a:tr h="117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Общественно-научные предметы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effectLst/>
                        </a:rPr>
                        <a:t>История </a:t>
                      </a:r>
                      <a:r>
                        <a:rPr lang="ru-RU" sz="2800" dirty="0" smtClean="0">
                          <a:effectLst/>
                        </a:rPr>
                        <a:t>Б/ 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</a:rPr>
                        <a:t>Обществознание Б/ 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</a:rPr>
                        <a:t>География Б/ У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8521249"/>
                  </a:ext>
                </a:extLst>
              </a:tr>
              <a:tr h="117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Естественно-научные предметы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effectLst/>
                        </a:rPr>
                        <a:t>Физика </a:t>
                      </a:r>
                      <a:r>
                        <a:rPr lang="ru-RU" sz="2800" dirty="0" smtClean="0">
                          <a:effectLst/>
                        </a:rPr>
                        <a:t>Б/ 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</a:rPr>
                        <a:t>Химия Б/ 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</a:rPr>
                        <a:t> Биология Б/ У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3799487"/>
                  </a:ext>
                </a:extLst>
              </a:tr>
              <a:tr h="117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Физическая культура, экология и основы безопасности жизнедеятельности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Физическая </a:t>
                      </a:r>
                      <a:r>
                        <a:rPr lang="ru-RU" sz="2800" dirty="0" smtClean="0">
                          <a:effectLst/>
                        </a:rPr>
                        <a:t>культура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 </a:t>
                      </a:r>
                      <a:r>
                        <a:rPr lang="ru-RU" sz="2800" dirty="0">
                          <a:effectLst/>
                        </a:rPr>
                        <a:t>Основы безопасности жизнедеятельности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209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1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2286000" y="543436"/>
            <a:ext cx="13716000" cy="4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850"/>
              </a:lnSpc>
              <a:spcBef>
                <a:spcPct val="0"/>
              </a:spcBef>
              <a:buNone/>
            </a:pPr>
            <a:r>
              <a:rPr lang="ru-RU" alt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Терминология ФГОС</a:t>
            </a:r>
            <a:endParaRPr lang="ru-RU" altLang="ru-RU" sz="36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0245" name="Прямоугольник 32"/>
          <p:cNvSpPr>
            <a:spLocks noChangeArrowheads="1"/>
          </p:cNvSpPr>
          <p:nvPr/>
        </p:nvSpPr>
        <p:spPr bwMode="auto">
          <a:xfrm>
            <a:off x="1486144" y="2426264"/>
            <a:ext cx="3857625" cy="9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95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Курсы повышения </a:t>
            </a:r>
          </a:p>
          <a:p>
            <a:pPr algn="ctr">
              <a:lnSpc>
                <a:spcPts val="1950"/>
              </a:lnSpc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квалификации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6" name="Прямоугольник 32"/>
          <p:cNvSpPr>
            <a:spLocks noChangeArrowheads="1"/>
          </p:cNvSpPr>
          <p:nvPr/>
        </p:nvSpPr>
        <p:spPr bwMode="auto">
          <a:xfrm>
            <a:off x="1245044" y="3119555"/>
            <a:ext cx="4071938" cy="133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0975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250"/>
              </a:lnSpc>
              <a:spcBef>
                <a:spcPts val="450"/>
              </a:spcBef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Модуль в курсах ТОГИРРО для учителей-предметников</a:t>
            </a:r>
          </a:p>
          <a:p>
            <a:pPr indent="0">
              <a:lnSpc>
                <a:spcPts val="2250"/>
              </a:lnSpc>
              <a:spcBef>
                <a:spcPts val="450"/>
              </a:spcBef>
              <a:buNone/>
            </a:pPr>
            <a:r>
              <a:rPr lang="ru-RU" altLang="ru-RU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и учителей начальных классов  (4-8 часов)</a:t>
            </a:r>
          </a:p>
        </p:txBody>
      </p:sp>
      <p:sp>
        <p:nvSpPr>
          <p:cNvPr id="10247" name="Прямоугольник 32"/>
          <p:cNvSpPr>
            <a:spLocks noChangeArrowheads="1"/>
          </p:cNvSpPr>
          <p:nvPr/>
        </p:nvSpPr>
        <p:spPr bwMode="auto">
          <a:xfrm>
            <a:off x="6893720" y="2357440"/>
            <a:ext cx="4445793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950"/>
              </a:lnSpc>
              <a:spcBef>
                <a:spcPct val="0"/>
              </a:spcBef>
              <a:buNone/>
            </a:pP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8" name="Прямоугольник 32"/>
          <p:cNvSpPr>
            <a:spLocks noChangeArrowheads="1"/>
          </p:cNvSpPr>
          <p:nvPr/>
        </p:nvSpPr>
        <p:spPr bwMode="auto">
          <a:xfrm>
            <a:off x="11169674" y="2395159"/>
            <a:ext cx="4688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Обмен лучшими </a:t>
            </a:r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практиками</a:t>
            </a:r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50" name="Прямоугольник 23"/>
          <p:cNvSpPr>
            <a:spLocks noChangeArrowheads="1"/>
          </p:cNvSpPr>
          <p:nvPr/>
        </p:nvSpPr>
        <p:spPr bwMode="auto">
          <a:xfrm>
            <a:off x="4895852" y="7055645"/>
            <a:ext cx="106941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27576" y="3086538"/>
            <a:ext cx="3857625" cy="1567096"/>
          </a:xfrm>
          <a:prstGeom prst="rect">
            <a:avLst/>
          </a:prstGeom>
        </p:spPr>
        <p:txBody>
          <a:bodyPr>
            <a:spAutoFit/>
          </a:bodyPr>
          <a:lstStyle>
            <a:lvl1pPr indent="180975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>
              <a:lnSpc>
                <a:spcPts val="2100"/>
              </a:lnSpc>
              <a:spcBef>
                <a:spcPts val="450"/>
              </a:spcBef>
              <a:buSzPct val="100000"/>
            </a:pPr>
            <a:r>
              <a:rPr lang="ru-RU" altLang="ru-RU" sz="2100" b="1" dirty="0">
                <a:solidFill>
                  <a:schemeClr val="bg1"/>
                </a:solidFill>
                <a:ea typeface="MS PGothic" panose="020B0600070205080204" pitchFamily="34" charset="-128"/>
              </a:rPr>
              <a:t>Сайт ТОГИРРО</a:t>
            </a:r>
          </a:p>
          <a:p>
            <a:pPr>
              <a:lnSpc>
                <a:spcPts val="2100"/>
              </a:lnSpc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</a:pPr>
            <a:endParaRPr lang="ru-RU" altLang="ru-RU" sz="2100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 indent="0">
              <a:lnSpc>
                <a:spcPts val="2100"/>
              </a:lnSpc>
              <a:spcBef>
                <a:spcPts val="450"/>
              </a:spcBef>
              <a:buSzPct val="100000"/>
            </a:pPr>
            <a:r>
              <a:rPr lang="ru-RU" altLang="ru-RU" sz="2100" dirty="0">
                <a:solidFill>
                  <a:schemeClr val="bg1"/>
                </a:solidFill>
                <a:ea typeface="MS PGothic" panose="020B0600070205080204" pitchFamily="34" charset="-128"/>
              </a:rPr>
              <a:t>6 направлений функциональной грамотности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3204" y="1250527"/>
            <a:ext cx="15811257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«</a:t>
            </a:r>
            <a:r>
              <a:rPr lang="ru-RU" sz="3200" dirty="0">
                <a:solidFill>
                  <a:srgbClr val="FF0000"/>
                </a:solidFill>
              </a:rPr>
              <a:t>учебный предмет</a:t>
            </a:r>
            <a:r>
              <a:rPr lang="ru-RU" sz="3200" dirty="0"/>
              <a:t>» - единицы (компоненты) содержания образования, отражающие предмет соответствующей науки, а также дидактические особенности изучаемого материала и возможности его усвоения обучающимися разного возраста и уровня подготовки (п. 6 ФГОС НОО, п.5 ФГОС ООО) </a:t>
            </a:r>
            <a:endParaRPr lang="ru-RU" sz="3200" dirty="0" smtClean="0"/>
          </a:p>
          <a:p>
            <a:pPr algn="just"/>
            <a:r>
              <a:rPr lang="ru-RU" sz="3200" dirty="0" smtClean="0"/>
              <a:t>«</a:t>
            </a:r>
            <a:r>
              <a:rPr lang="ru-RU" sz="3200" dirty="0">
                <a:solidFill>
                  <a:srgbClr val="FF0000"/>
                </a:solidFill>
              </a:rPr>
              <a:t>учебный курс</a:t>
            </a:r>
            <a:r>
              <a:rPr lang="ru-RU" sz="3200" dirty="0"/>
              <a:t>» - целостная, логически завершённая часть содержания образования, расширяющая и углубляющая материал предметных областей, и (или) в пределах которой осуществляется освоение относительно самостоятельного тематического блока учебного предмета (п. 6 ФГОС НОО, п.5 ФГОС ООО) </a:t>
            </a:r>
            <a:endParaRPr lang="ru-RU" sz="3200" dirty="0" smtClean="0"/>
          </a:p>
          <a:p>
            <a:pPr algn="just"/>
            <a:r>
              <a:rPr lang="ru-RU" sz="3200" dirty="0" smtClean="0"/>
              <a:t>«</a:t>
            </a:r>
            <a:r>
              <a:rPr lang="ru-RU" sz="3200" dirty="0">
                <a:solidFill>
                  <a:srgbClr val="FF0000"/>
                </a:solidFill>
              </a:rPr>
              <a:t>учебный модуль</a:t>
            </a:r>
            <a:r>
              <a:rPr lang="ru-RU" sz="3200" dirty="0"/>
              <a:t>» - часть содержания образования, осуществляется освоение относительно самостоятельного тематического блока учебного предмета или учебного курса либо нескольких взаимосвязанных разделов (п. 6 ФГОС НОО, п.5 ФГОС ООО) </a:t>
            </a:r>
            <a:endParaRPr lang="ru-RU" sz="3200" dirty="0" smtClean="0"/>
          </a:p>
          <a:p>
            <a:pPr algn="just"/>
            <a:r>
              <a:rPr lang="ru-RU" sz="3200" dirty="0" smtClean="0"/>
              <a:t>«</a:t>
            </a:r>
            <a:r>
              <a:rPr lang="ru-RU" sz="3200" dirty="0" err="1">
                <a:solidFill>
                  <a:srgbClr val="FF0000"/>
                </a:solidFill>
              </a:rPr>
              <a:t>метапредметные</a:t>
            </a:r>
            <a:r>
              <a:rPr lang="ru-RU" sz="3200" dirty="0">
                <a:solidFill>
                  <a:srgbClr val="FF0000"/>
                </a:solidFill>
              </a:rPr>
              <a:t> результаты</a:t>
            </a:r>
            <a:r>
              <a:rPr lang="ru-RU" sz="3200" dirty="0"/>
              <a:t>» - достижения обучающихся, полученные в результате изучения учебных предметов, учебных курсов (в том числе внеурочной деятельности), учебных модулей, характеризующие совокупность познавательных, коммуникативных и регулятивных универсальных учебных действий, а также уровень овладения междисциплинарными понятиями (п. 9 ФГОС НОО, п. 8 ФГОС ООО) Понятия всех групп УУД, дифференциация обучения </a:t>
            </a:r>
          </a:p>
        </p:txBody>
      </p:sp>
    </p:spTree>
    <p:extLst>
      <p:ext uri="{BB962C8B-B14F-4D97-AF65-F5344CB8AC3E}">
        <p14:creationId xmlns:p14="http://schemas.microsoft.com/office/powerpoint/2010/main" val="15410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1"/>
          <p:cNvSpPr/>
          <p:nvPr/>
        </p:nvSpPr>
        <p:spPr>
          <a:xfrm>
            <a:off x="1828800" y="1176820"/>
            <a:ext cx="15468599" cy="9356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3200" dirty="0"/>
              <a:t>«Экономика», «Право», «Естествознание», «Россия в мире» и «Экология</a:t>
            </a:r>
            <a:r>
              <a:rPr lang="ru-RU" sz="3200" dirty="0" smtClean="0"/>
              <a:t>» - </a:t>
            </a:r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исключены </a:t>
            </a:r>
            <a:r>
              <a:rPr lang="ru-RU" sz="3200" b="1" dirty="0">
                <a:solidFill>
                  <a:srgbClr val="002060"/>
                </a:solidFill>
                <a:ea typeface="Verdana" panose="020B0604030504040204" pitchFamily="34" charset="0"/>
              </a:rPr>
              <a:t>из перечня обязательных </a:t>
            </a:r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предметов</a:t>
            </a:r>
            <a:endParaRPr lang="ru-RU" sz="3200" dirty="0" smtClean="0"/>
          </a:p>
          <a:p>
            <a:pPr marL="342900" indent="-342900">
              <a:buAutoNum type="arabicParenR"/>
            </a:pPr>
            <a:r>
              <a:rPr lang="ru-RU" sz="3200" dirty="0"/>
              <a:t>Право и Экономика. Содержание этих предметов </a:t>
            </a:r>
            <a:r>
              <a:rPr lang="ru-RU" sz="3200" dirty="0" smtClean="0"/>
              <a:t>вошло </a:t>
            </a:r>
            <a:r>
              <a:rPr lang="ru-RU" sz="3200" dirty="0"/>
              <a:t>в </a:t>
            </a:r>
            <a:r>
              <a:rPr lang="ru-RU" sz="3200" b="1" dirty="0"/>
              <a:t>углубленный</a:t>
            </a:r>
            <a:r>
              <a:rPr lang="ru-RU" sz="3200" dirty="0"/>
              <a:t> вариант курса по "</a:t>
            </a:r>
            <a:r>
              <a:rPr lang="ru-RU" sz="3200" b="1" dirty="0"/>
              <a:t>Обществознанию</a:t>
            </a:r>
            <a:r>
              <a:rPr lang="ru-RU" sz="3200" dirty="0"/>
              <a:t>", который, кстати, вводится в стандартах впервые.</a:t>
            </a:r>
          </a:p>
          <a:p>
            <a:pPr marL="342900" indent="-342900">
              <a:buAutoNum type="arabicParenR"/>
            </a:pPr>
            <a:r>
              <a:rPr lang="ru-RU" sz="3200" dirty="0"/>
              <a:t>в базовый уровень предмета «Математика» включен курс «Алгебра и начала математического анализа», «Геометрия», «Вероятность и статистика</a:t>
            </a:r>
            <a:r>
              <a:rPr lang="ru-RU" sz="3200" dirty="0" smtClean="0"/>
              <a:t>»</a:t>
            </a:r>
          </a:p>
          <a:p>
            <a:pPr marL="342900" indent="-342900">
              <a:buAutoNum type="arabicParenR"/>
            </a:pPr>
            <a:endParaRPr lang="ru-RU" sz="3200" dirty="0"/>
          </a:p>
          <a:p>
            <a:pPr marL="342900" indent="-342900">
              <a:buAutoNum type="arabicParenR"/>
            </a:pPr>
            <a:r>
              <a:rPr lang="ru-RU" sz="3200" dirty="0"/>
              <a:t>В предмет «Физика» добавили требования о знании астрономии</a:t>
            </a:r>
            <a:r>
              <a:rPr lang="ru-RU" sz="3200" dirty="0" smtClean="0"/>
              <a:t>.</a:t>
            </a:r>
          </a:p>
          <a:p>
            <a:pPr marL="342900" indent="-342900">
              <a:buAutoNum type="arabicParenR"/>
            </a:pPr>
            <a:endParaRPr lang="ru-RU" sz="3200" dirty="0" smtClean="0"/>
          </a:p>
          <a:p>
            <a:r>
              <a:rPr lang="ru-RU" sz="3200" dirty="0"/>
              <a:t>Требования к предметным результатам изложили более конкретно – по подобию новых ФГОС НОО и ООО. </a:t>
            </a:r>
            <a:endParaRPr lang="ru-RU" sz="3200" dirty="0" smtClean="0"/>
          </a:p>
          <a:p>
            <a:r>
              <a:rPr lang="ru-RU" sz="3200" dirty="0" smtClean="0"/>
              <a:t>Например</a:t>
            </a:r>
            <a:r>
              <a:rPr lang="ru-RU" sz="3200" dirty="0"/>
              <a:t>, по русскому языку выпускник должен уметь составлять монолог из минимум 100 слов и диалог из 7-8 реплик. </a:t>
            </a:r>
            <a:r>
              <a:rPr lang="ru-RU" sz="3200" dirty="0" smtClean="0"/>
              <a:t>Перечислили </a:t>
            </a:r>
            <a:r>
              <a:rPr lang="ru-RU" sz="3200" dirty="0"/>
              <a:t>произведения, которые должен знать ученик после освоения литературы и т.д.</a:t>
            </a:r>
            <a:br>
              <a:rPr lang="ru-RU" sz="3200" dirty="0"/>
            </a:br>
            <a:endParaRPr lang="ru-RU" sz="3200" dirty="0"/>
          </a:p>
          <a:p>
            <a:endParaRPr lang="ru-RU" sz="3200" dirty="0"/>
          </a:p>
          <a:p>
            <a:r>
              <a:rPr lang="ru-RU" sz="3200" dirty="0" smtClean="0"/>
              <a:t>Реализация образовательной программы СОО с </a:t>
            </a:r>
            <a:r>
              <a:rPr lang="ru-RU" sz="3200" dirty="0" smtClean="0">
                <a:solidFill>
                  <a:srgbClr val="FF0000"/>
                </a:solidFill>
              </a:rPr>
              <a:t>1 сентября 2023 года. 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</a:b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54074" y="1322421"/>
            <a:ext cx="256043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3233" y="5172811"/>
            <a:ext cx="366347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89577"/>
            <a:ext cx="8003473" cy="1248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Отличия </a:t>
            </a:r>
            <a:r>
              <a:rPr lang="ru-RU" sz="3600" b="1" dirty="0">
                <a:solidFill>
                  <a:srgbClr val="002060"/>
                </a:solidFill>
                <a:ea typeface="Verdana" panose="020B0604030504040204" pitchFamily="34" charset="0"/>
              </a:rPr>
              <a:t>обновленных ФГОС </a:t>
            </a:r>
            <a:r>
              <a:rPr lang="ru-RU" sz="36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СОО 2022</a:t>
            </a:r>
            <a:endParaRPr lang="ru-RU" sz="3600" b="1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95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1"/>
          <p:cNvSpPr/>
          <p:nvPr/>
        </p:nvSpPr>
        <p:spPr>
          <a:xfrm>
            <a:off x="1828800" y="1669264"/>
            <a:ext cx="15468599" cy="837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ru-RU" sz="3200" dirty="0"/>
          </a:p>
          <a:p>
            <a:r>
              <a:rPr lang="ru-RU" sz="3200" b="1" dirty="0"/>
              <a:t>РУССКИЙ ЯЗЫК </a:t>
            </a:r>
            <a:endParaRPr lang="ru-RU" sz="3200" b="1" dirty="0" smtClean="0"/>
          </a:p>
          <a:p>
            <a:r>
              <a:rPr lang="ru-RU" sz="3200" dirty="0" smtClean="0"/>
              <a:t>Важнейшая </a:t>
            </a:r>
            <a:r>
              <a:rPr lang="ru-RU" sz="3200" dirty="0"/>
              <a:t>составляющая </a:t>
            </a:r>
            <a:r>
              <a:rPr lang="ru-RU" sz="3200" dirty="0" smtClean="0"/>
              <a:t>- элементы содержания </a:t>
            </a:r>
            <a:r>
              <a:rPr lang="ru-RU" sz="3200" dirty="0"/>
              <a:t>ориентированы на формирование и развитие функциональной (читательской) грамотности. </a:t>
            </a:r>
            <a:endParaRPr lang="ru-RU" sz="3200" dirty="0" smtClean="0"/>
          </a:p>
          <a:p>
            <a:r>
              <a:rPr lang="ru-RU" sz="3200" dirty="0" smtClean="0"/>
              <a:t>Учебный </a:t>
            </a:r>
            <a:r>
              <a:rPr lang="ru-RU" sz="3200" dirty="0"/>
              <a:t>предмет РУССКИЙ ЯЗЫК входит в предметную область РУССКИЙ ЯЗЫК И ЛИТЕРАТУРА, </a:t>
            </a:r>
            <a:endParaRPr lang="ru-RU" sz="3200" dirty="0" smtClean="0"/>
          </a:p>
          <a:p>
            <a:r>
              <a:rPr lang="ru-RU" sz="3200" dirty="0" smtClean="0"/>
              <a:t>10 </a:t>
            </a:r>
            <a:r>
              <a:rPr lang="ru-RU" sz="3200" dirty="0"/>
              <a:t>класс -68 часов, 11 класс-68 </a:t>
            </a:r>
            <a:r>
              <a:rPr lang="ru-RU" sz="3200" dirty="0" smtClean="0"/>
              <a:t>часов. </a:t>
            </a:r>
          </a:p>
          <a:p>
            <a:r>
              <a:rPr lang="ru-RU" sz="3200" dirty="0" smtClean="0"/>
              <a:t>Все </a:t>
            </a:r>
            <a:r>
              <a:rPr lang="ru-RU" sz="3200" dirty="0"/>
              <a:t>элементы содержания </a:t>
            </a:r>
            <a:r>
              <a:rPr lang="ru-RU" sz="3200" dirty="0" smtClean="0"/>
              <a:t>изучаются </a:t>
            </a:r>
            <a:r>
              <a:rPr lang="ru-RU" sz="3200" dirty="0"/>
              <a:t>с точки зрения </a:t>
            </a:r>
            <a:r>
              <a:rPr lang="ru-RU" sz="3200" b="1" dirty="0"/>
              <a:t>Нормы речи</a:t>
            </a:r>
            <a:r>
              <a:rPr lang="ru-RU" sz="3200" dirty="0"/>
              <a:t>! </a:t>
            </a:r>
            <a:endParaRPr lang="ru-RU" sz="3200" dirty="0" smtClean="0"/>
          </a:p>
          <a:p>
            <a:r>
              <a:rPr lang="ru-RU" sz="3200" dirty="0" smtClean="0"/>
              <a:t>Жестко </a:t>
            </a:r>
            <a:r>
              <a:rPr lang="ru-RU" sz="3200" dirty="0"/>
              <a:t>закреплены разделы: ОБЩИЕ СВЕДЕНИЯ О ЯЗЫКЕ; ЯЗЫК И РЕЧЬ.КУЛЬТУРА РЕЧИ; РЕЧЬ.РЕЧЕВОЕ ОБЩЕНИЕ; ТЕКСТ. ИНФОРМАЦИОННО-СМЫСЛОВАЯ ПЕРЕРАБОТКА ТЕКСТА. </a:t>
            </a:r>
            <a:endParaRPr lang="ru-RU" sz="3200" dirty="0" smtClean="0"/>
          </a:p>
          <a:p>
            <a:r>
              <a:rPr lang="ru-RU" sz="3200" dirty="0" smtClean="0"/>
              <a:t>Так </a:t>
            </a:r>
            <a:r>
              <a:rPr lang="ru-RU" sz="3200" dirty="0"/>
              <a:t>же как и в ООО результаты и элементы содержания расписаны по классам, есть тематическое планирование</a:t>
            </a:r>
            <a:r>
              <a:rPr lang="ru-RU" sz="3200" dirty="0" smtClean="0"/>
              <a:t>.</a:t>
            </a:r>
          </a:p>
          <a:p>
            <a:endParaRPr lang="ru-RU" sz="3200" dirty="0" smtClean="0"/>
          </a:p>
          <a:p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</a:b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54074" y="1322421"/>
            <a:ext cx="256043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73233" y="5172811"/>
            <a:ext cx="366347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89577"/>
            <a:ext cx="8003473" cy="1248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Отличия </a:t>
            </a:r>
            <a:r>
              <a:rPr lang="ru-RU" sz="3600" b="1" dirty="0">
                <a:solidFill>
                  <a:srgbClr val="002060"/>
                </a:solidFill>
                <a:ea typeface="Verdana" panose="020B0604030504040204" pitchFamily="34" charset="0"/>
              </a:rPr>
              <a:t>обновленных ФГОС </a:t>
            </a:r>
            <a:r>
              <a:rPr lang="ru-RU" sz="36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СОО 2022</a:t>
            </a:r>
            <a:endParaRPr lang="ru-RU" sz="3600" b="1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44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2857500"/>
            <a:ext cx="13563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требования к результатам освоения </a:t>
            </a:r>
            <a:r>
              <a:rPr lang="ru-RU" sz="3200" b="1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истории</a:t>
            </a:r>
            <a:r>
              <a:rPr lang="ru-RU" sz="3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добавили знание событий возрождения Российской Федерации как мировой державы, воссоединения Крыма с Россией, специальной военной операции на Украине и других важнейших событий XX - начала XXI века. </a:t>
            </a:r>
            <a:endParaRPr lang="ru-RU" sz="3200" dirty="0" smtClean="0">
              <a:solidFill>
                <a:srgbClr val="595D6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3200" dirty="0" smtClean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Также </a:t>
            </a:r>
            <a:r>
              <a:rPr lang="ru-RU" sz="3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выпускник должен уметь защищать историческую правду, не допускать умаления подвига народа при защите Отечества, давать отпор фальсификациям российской истории</a:t>
            </a:r>
            <a:r>
              <a:rPr lang="ru-RU" sz="3200" dirty="0" smtClean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endParaRPr lang="ru-RU" sz="3200" dirty="0">
              <a:solidFill>
                <a:srgbClr val="595D6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sz="2800" dirty="0" smtClean="0">
              <a:solidFill>
                <a:srgbClr val="595D6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2800" dirty="0"/>
              <a:t>Реализация образовательной программы СОО с </a:t>
            </a:r>
            <a:r>
              <a:rPr lang="ru-RU" sz="2800" dirty="0">
                <a:solidFill>
                  <a:srgbClr val="FF0000"/>
                </a:solidFill>
              </a:rPr>
              <a:t>1 сентября 2023 года.</a:t>
            </a:r>
            <a:r>
              <a:rPr lang="ru-RU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Shape 101"/>
          <p:cNvSpPr/>
          <p:nvPr/>
        </p:nvSpPr>
        <p:spPr>
          <a:xfrm>
            <a:off x="6248400" y="1098094"/>
            <a:ext cx="84582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Корректировка требований к результатам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949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086100"/>
            <a:ext cx="13563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Личностные </a:t>
            </a:r>
            <a:r>
              <a:rPr lang="ru-RU" sz="3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результаты освоения программы достигаются в единстве учебной и </a:t>
            </a:r>
            <a:r>
              <a:rPr lang="ru-RU" sz="3200" b="1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воспитательной</a:t>
            </a:r>
            <a:r>
              <a:rPr lang="ru-RU" sz="3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деятельности в соответствии с традиционными российскими социокультурными, историческими и духовно-нравственными ценностями. Также выделили личностные результаты по направлениям </a:t>
            </a:r>
            <a:r>
              <a:rPr lang="ru-RU" sz="3200" dirty="0" smtClean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воспитания</a:t>
            </a:r>
          </a:p>
          <a:p>
            <a:endParaRPr lang="ru-RU" sz="3200" dirty="0" smtClean="0">
              <a:solidFill>
                <a:srgbClr val="595D6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3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Перечислили требования для каждого из </a:t>
            </a:r>
            <a:r>
              <a:rPr lang="ru-RU" sz="3200" dirty="0" err="1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метапредметных</a:t>
            </a:r>
            <a:r>
              <a:rPr lang="ru-RU" sz="3200" dirty="0">
                <a:solidFill>
                  <a:srgbClr val="595D6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результатов по группам универсальных учебных познавательных, коммуникативных и регулятивных действий.</a:t>
            </a:r>
          </a:p>
        </p:txBody>
      </p:sp>
      <p:sp>
        <p:nvSpPr>
          <p:cNvPr id="3" name="Shape 101"/>
          <p:cNvSpPr/>
          <p:nvPr/>
        </p:nvSpPr>
        <p:spPr>
          <a:xfrm>
            <a:off x="6248400" y="1098094"/>
            <a:ext cx="84582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a typeface="Verdana" panose="020B0604030504040204" pitchFamily="34" charset="0"/>
              </a:rPr>
              <a:t>Корректировка требований к результатам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272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1593</Words>
  <Application>Microsoft Office PowerPoint</Application>
  <PresentationFormat>Произвольный</PresentationFormat>
  <Paragraphs>174</Paragraphs>
  <Slides>15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Wingdings</vt:lpstr>
      <vt:lpstr>Microsoft YaHei</vt:lpstr>
      <vt:lpstr>Verdana</vt:lpstr>
      <vt:lpstr>Calibri</vt:lpstr>
      <vt:lpstr>Times New Roman</vt:lpstr>
      <vt:lpstr>MS PGothic</vt:lpstr>
      <vt:lpstr>Arial</vt:lpstr>
      <vt:lpstr>Office Theme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деятельности на муниципальном и школьном уровне (Профессиональная пятидневка 16.08.2022)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Зеленый Желтый Простой Геометрический Презентация</dc:title>
  <dc:creator>User</dc:creator>
  <cp:lastModifiedBy>Пользователь</cp:lastModifiedBy>
  <cp:revision>113</cp:revision>
  <cp:lastPrinted>2022-11-03T04:49:59Z</cp:lastPrinted>
  <dcterms:created xsi:type="dcterms:W3CDTF">2006-08-16T00:00:00Z</dcterms:created>
  <dcterms:modified xsi:type="dcterms:W3CDTF">2022-11-03T04:50:27Z</dcterms:modified>
  <dc:identifier>DAEuH8xFPpI</dc:identifier>
</cp:coreProperties>
</file>