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9134" y="665163"/>
            <a:ext cx="4227226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9134" y="3467126"/>
            <a:ext cx="4227226" cy="117982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6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3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8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1334124" y="1825625"/>
            <a:ext cx="447331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9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4984" y="1499016"/>
            <a:ext cx="2968052" cy="2119079"/>
          </a:xfrm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algn="ctr">
              <a:defRPr sz="3600">
                <a:ln w="6350">
                  <a:solidFill>
                    <a:srgbClr val="3A1D00"/>
                  </a:solidFill>
                </a:ln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44984" y="3974866"/>
            <a:ext cx="2968052" cy="1436583"/>
          </a:xfrm>
        </p:spPr>
        <p:txBody>
          <a:bodyPr/>
          <a:lstStyle>
            <a:lvl1pPr marL="0" indent="0" algn="ctr">
              <a:buNone/>
              <a:defRPr sz="2400">
                <a:ln>
                  <a:solidFill>
                    <a:srgbClr val="3A1D00"/>
                  </a:solidFill>
                </a:ln>
                <a:solidFill>
                  <a:srgbClr val="3A1D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7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4143" y="1825625"/>
            <a:ext cx="460198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2564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7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478561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4144" y="382380"/>
            <a:ext cx="46934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04144" y="1372979"/>
            <a:ext cx="4693431" cy="48166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7856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8561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7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5" y="260194"/>
            <a:ext cx="43833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2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8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066" y="457200"/>
            <a:ext cx="4437088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5849" y="457201"/>
            <a:ext cx="4616971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4066" y="2057400"/>
            <a:ext cx="443708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1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5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631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6319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4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chemeClr val="accent6">
                <a:lumMod val="50000"/>
              </a:schemeClr>
            </a:solidFill>
          </a:ln>
          <a:solidFill>
            <a:srgbClr val="C0000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dic.net/ozhegov/page/word1038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dic.net/dalya/page/word859.php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onsultant.ru/document/cons_doc_LAW_45458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/>
                </a:solidFill>
              </a:rPr>
              <a:t>«Банковские услуги</a:t>
            </a:r>
            <a:r>
              <a:rPr lang="ru-RU" sz="2800" dirty="0" smtClean="0">
                <a:solidFill>
                  <a:schemeClr val="accent5"/>
                </a:solidFill>
              </a:rPr>
              <a:t>»</a:t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>8 класс</a:t>
            </a:r>
            <a:br>
              <a:rPr lang="ru-RU" sz="2800" dirty="0">
                <a:solidFill>
                  <a:schemeClr val="accent5"/>
                </a:solidFill>
              </a:rPr>
            </a:b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644984" y="3812146"/>
            <a:ext cx="2968052" cy="159930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600" b="1" dirty="0" smtClean="0">
                <a:solidFill>
                  <a:schemeClr val="tx2"/>
                </a:solidFill>
              </a:rPr>
              <a:t>Вальтер Надежда Константиновна, учитель истории и обществознания</a:t>
            </a:r>
            <a:endParaRPr lang="ru-RU" sz="2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9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6982076" y="3244334"/>
            <a:ext cx="10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493" y="231821"/>
            <a:ext cx="4684301" cy="64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8" y="231821"/>
            <a:ext cx="4631961" cy="31038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39437" y="3613666"/>
            <a:ext cx="44584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Мобильный банкинг - 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банковским счетом с помощью планшетного компьютера (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iPad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HTC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Flyer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Samsung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Galaxy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Tab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пр.), смартфона или обычного телефона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Как правило, для этого на мобильное устройство необходимо загрузить специальное приложение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1" y="174812"/>
            <a:ext cx="5033682" cy="6347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35" y="3348318"/>
            <a:ext cx="4397188" cy="29947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73907" y="174812"/>
            <a:ext cx="47602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 банкинг - это современный способ управления финансами, который позволяет клиентам банка осуществлять финансовые операции и получать доступ к своим счетам и услугам банка через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195163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81104" y="244699"/>
            <a:ext cx="44045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Однако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несмотря на все преимущества, онлайн банкинг требует особой осторожности и соблюдения мер безопасности. Пользователи должны быть внимательными при вводе личной информации и паролей, избегать использования общедоступных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Wi-Fi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сетей при работе с онлайн банкингом и регулярно обновлять программное обеспечение на своих устройствах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5048" y="416859"/>
            <a:ext cx="4424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Преимущества онлайн банкинга заключаются в его удобстве и доступности 24/7. Клиенты могут контролировать свои финансы в любое время и в любом месте, не зависимо от географического расположения. Онлайн банкинг также обеспечивает быстрый доступ к актуальной информации о счетах, транзакциях и услугах, что помогает клиентам принимать информированные решения и управлять своими финансами более эффективно.</a:t>
            </a:r>
            <a:endParaRPr lang="ru-RU" sz="2400" dirty="0">
              <a:solidFill>
                <a:srgbClr val="000000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4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373486"/>
            <a:ext cx="4687909" cy="6233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7" y="373487"/>
            <a:ext cx="4559123" cy="6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8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37498" y="409435"/>
            <a:ext cx="4227226" cy="975228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/>
              <a:t>Как следовало поступить бабушке при решении вопроса о хранении денег?</a:t>
            </a:r>
            <a:endParaRPr lang="ru-RU" sz="20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37498" y="3453478"/>
            <a:ext cx="4227226" cy="1179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73" y="1567543"/>
            <a:ext cx="4303551" cy="4317584"/>
          </a:xfrm>
          <a:prstGeom prst="rect">
            <a:avLst/>
          </a:prstGeom>
        </p:spPr>
      </p:pic>
      <p:pic>
        <p:nvPicPr>
          <p:cNvPr id="6" name="Рисунок 5" descr="H:\2023-2024 уч.год\ИКТ\76518d89a7d0182d5939964619983b4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04" y="409434"/>
            <a:ext cx="1963420" cy="203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:\2023-2024 уч.год\ИКТ\image0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50" y="403269"/>
            <a:ext cx="1820545" cy="196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:\2023-2024 уч.год\ИКТ\report-photo6-e6ddda9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37" y="2669022"/>
            <a:ext cx="1975485" cy="1924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12311"/>
              </p:ext>
            </p:extLst>
          </p:nvPr>
        </p:nvGraphicFramePr>
        <p:xfrm>
          <a:off x="6373504" y="4976499"/>
          <a:ext cx="4677673" cy="1372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015">
                  <a:extLst>
                    <a:ext uri="{9D8B030D-6E8A-4147-A177-3AD203B41FA5}">
                      <a16:colId xmlns:a16="http://schemas.microsoft.com/office/drawing/2014/main" val="3772935819"/>
                    </a:ext>
                  </a:extLst>
                </a:gridCol>
                <a:gridCol w="1460274">
                  <a:extLst>
                    <a:ext uri="{9D8B030D-6E8A-4147-A177-3AD203B41FA5}">
                      <a16:colId xmlns:a16="http://schemas.microsoft.com/office/drawing/2014/main" val="2662934682"/>
                    </a:ext>
                  </a:extLst>
                </a:gridCol>
                <a:gridCol w="1781384">
                  <a:extLst>
                    <a:ext uri="{9D8B030D-6E8A-4147-A177-3AD203B41FA5}">
                      <a16:colId xmlns:a16="http://schemas.microsoft.com/office/drawing/2014/main" val="2804035582"/>
                    </a:ext>
                  </a:extLst>
                </a:gridCol>
              </a:tblGrid>
              <a:tr h="137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 я вижу?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02" marR="51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Что я об этом думаю?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02" marR="51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 чем заставляет задуматься?  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502" marR="51502" marT="0" marB="0"/>
                </a:tc>
                <a:extLst>
                  <a:ext uri="{0D108BD9-81ED-4DB2-BD59-A6C34878D82A}">
                    <a16:rowId xmlns:a16="http://schemas.microsoft.com/office/drawing/2014/main" val="3699730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6"/>
            <a:ext cx="4631961" cy="948520"/>
          </a:xfrm>
        </p:spPr>
        <p:txBody>
          <a:bodyPr>
            <a:normAutofit fontScale="90000"/>
          </a:bodyPr>
          <a:lstStyle/>
          <a:p>
            <a:r>
              <a:rPr lang="ru-RU" dirty="0"/>
              <a:t>Банк? 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1265747" y="3582715"/>
            <a:ext cx="4473315" cy="27383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Вайденгаммер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Банк и его операции : Пособие по изучению банкового дела. - 4-е изд., доп.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-Тифлис 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Закавказ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кн.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т-во "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Заккнига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[1924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?]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Удаленном читальном зале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Президентской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Б.Н.Ельцина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библиотека\Desktop\скрин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26" y="365125"/>
            <a:ext cx="4599509" cy="29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672599" y="2936384"/>
            <a:ext cx="422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39437" y="2309238"/>
            <a:ext cx="4713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Толковый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 С. Ожегова   - 1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://onlinedic.net/ozhegov/page/word1038.php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C:\Users\User\Downloads\c25f3342b50dc91cd47ff2f0cd02a62b.pn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00" y="931182"/>
            <a:ext cx="1363818" cy="132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ownloads\76927a949fcec83417ca46b8b71ea32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90" y="3582715"/>
            <a:ext cx="1363819" cy="137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6439437" y="5151549"/>
            <a:ext cx="4842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Толковый словарь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 Даля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2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://onlinedic.net/dalya/page/word859.php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1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ownloads\f2676f484048a4b460cbaeae6099e64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23" y="4522765"/>
            <a:ext cx="14668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27280" y="401297"/>
            <a:ext cx="4897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 2 статья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Гражданского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кодекса РФ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1" y="1758808"/>
            <a:ext cx="2696647" cy="4002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68" y="433860"/>
            <a:ext cx="4530038" cy="2649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68" y="3302695"/>
            <a:ext cx="4530038" cy="32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0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281" y="347730"/>
            <a:ext cx="47007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ставка по вкладам - это 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процент, который банк обязан уплачивать своим клиентам за возможность пользоваться денежными средствами, которые размещаются на депозитном счете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этом, доход банка - это разница между размещением финансовых средств и вовлечение новых клиентов. Они бывают двух видов: срочные и вклады до востребования.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1" y="3953813"/>
            <a:ext cx="4520484" cy="2345851"/>
          </a:xfrm>
          <a:prstGeom prst="rect">
            <a:avLst/>
          </a:prstGeom>
        </p:spPr>
      </p:pic>
      <p:pic>
        <p:nvPicPr>
          <p:cNvPr id="4" name="Рисунок 3" descr="C:\Users\User\Downloads\c19d4dff8dc97f2ae774dda0864faad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427" y="5382313"/>
            <a:ext cx="991674" cy="10313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400800" y="347730"/>
            <a:ext cx="46363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Экономический </a:t>
            </a:r>
            <a:r>
              <a:rPr lang="ru-RU" sz="2400" b="1" dirty="0" smtClean="0"/>
              <a:t>словарь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Кредит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от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лат.creditium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ссуда, долг) - форма ссудного капитала, когда деньги или имущество предоставляются взаймы на условиях срочности, возвратности, материальной обеспеченности и за плату в виде процента. ы различаются: </a:t>
            </a:r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 форме ссуды - коммерческий, банковский; 2. по составу потребителей - потребительский (коммерческий), сельскохозяйственный, государственный, международный; 3. по условиям предоставления - ипотечный (от греч. </a:t>
            </a:r>
            <a:r>
              <a:rPr lang="ru-RU" sz="20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hypoteke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залог, заклад); лизинг - кредит; факторинг - кредит; ломбардный кредит.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35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372" y="283335"/>
            <a:ext cx="47265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Кейс для учащихся. </a:t>
            </a:r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одной семье возникла потребность в приобретении компьютера, финансовое решение семья пока не приняла. Помогите семье принять решение, брать кредит или воздержаться. 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- сторонники кредитования, 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– противники кредитования, 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группа- семья которая ожидает убедительный совет для принятия решения, брать кредит или воздержаться. 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аргументов 1 и 2 й групп нужно убедить членов семьи. Назвать плюсы и минусы банковского кредита.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5499" y="592428"/>
            <a:ext cx="4301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3428124"/>
            <a:ext cx="4507604" cy="3152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283335"/>
            <a:ext cx="4559121" cy="29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84101" y="540913"/>
            <a:ext cx="755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5161" y="540913"/>
            <a:ext cx="46106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  <a:tabLst>
                <a:tab pos="1383665" algn="l"/>
              </a:tabLs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Ситуация: 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  <a:tabLst>
                <a:tab pos="1383665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срочно потребовались деньги, и вы решили взять заём в МФО. Сумма займа 5000 р., срок – одна неделя. Вернуть нужно будет 5700 р. Это означает, что плата за заём составляет 700 р., или 14 %..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  <a:tabLst>
                <a:tab pos="1383665" algn="l"/>
              </a:tabLs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изменится плата за заём, если вы не сможете вернуть его через неделю, а отдадите его позже, - через месяц,  полгода, - год? Как отразится это на вашем семейном бюджете? Поясните свой ответ.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17" y="244698"/>
            <a:ext cx="4565341" cy="62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1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856" y="425003"/>
            <a:ext cx="46363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5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Федеральный закон от 10.12.2003 N 173-ФЗ (ред. от 24.07.2023) "О валютном регулировании и валютном контроле дает следующее понятие: валюта Российской Федерации: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денежные знаки в виде банкнот и монеты Банка России, находящиеся в обращении в качестве законного средства наличного платежа на территории Российской Федерации, а также изымаемые либо изъятые из обращения, но подлежащие обмену указанные денежные знаки;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средства на банковских счетах и в банковских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вкладах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User\Downloads\19430c22c566a49738dd70cafc81f5b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29" y="5014184"/>
            <a:ext cx="976630" cy="97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3" y="425003"/>
            <a:ext cx="4712325" cy="230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22" y="2978552"/>
            <a:ext cx="4515385" cy="33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3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18" y="399244"/>
            <a:ext cx="4662324" cy="6091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65" y="399245"/>
            <a:ext cx="4684132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8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а с обложкой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нига с обложкой 1" id="{9F43B81D-9E77-4346-8503-C65B03C3E9FB}" vid="{682FABD3-32F9-4F7C-8875-704A9E6E9E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 с обложкой 2</Template>
  <TotalTime>336</TotalTime>
  <Words>601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Times New Roman</vt:lpstr>
      <vt:lpstr>книга с обложкой 2</vt:lpstr>
      <vt:lpstr>«Банковские услуги»  8 класс </vt:lpstr>
      <vt:lpstr>Как следовало поступить бабушке при решении вопроса о хранении денег?</vt:lpstr>
      <vt:lpstr>Банк?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DOM</cp:lastModifiedBy>
  <cp:revision>30</cp:revision>
  <dcterms:created xsi:type="dcterms:W3CDTF">2016-11-15T09:14:47Z</dcterms:created>
  <dcterms:modified xsi:type="dcterms:W3CDTF">2023-11-15T16:18:11Z</dcterms:modified>
</cp:coreProperties>
</file>