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8" r:id="rId2"/>
    <p:sldId id="279" r:id="rId3"/>
    <p:sldId id="280" r:id="rId4"/>
    <p:sldId id="293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1" r:id="rId15"/>
    <p:sldId id="292" r:id="rId16"/>
    <p:sldId id="295" r:id="rId17"/>
    <p:sldId id="296" r:id="rId18"/>
    <p:sldId id="294" r:id="rId19"/>
    <p:sldId id="297" r:id="rId20"/>
    <p:sldId id="29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CEF4C-575F-4704-9EA2-8389E8C3AFA9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9FFE3-492A-49D9-B668-F13D95EEC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1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rr.prlib.ru/search.aspx?search=&#1085;&#1072;&#1083;&#1086;&#1075;&#1080;" TargetMode="External"/><Relationship Id="rId2" Type="http://schemas.openxmlformats.org/officeDocument/2006/relationships/hyperlink" Target="http://www.consultant.ru/document/cons_doc_LAW_19671/#dst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12018/3d0cac60971a511280cbba229d9b6329c07731f7/#dst100010" TargetMode="External"/><Relationship Id="rId2" Type="http://schemas.openxmlformats.org/officeDocument/2006/relationships/hyperlink" Target="http://www.consultant.ru/document/cons_doc_LAW_331085/e1bdc5405d9567b215b64b198464590b24f76344/#dst1581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31085/b87eec3649aa9491873c7de9822e68064770e888/#dst1139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rr.prlib.ru/search.aspx?search=&#1085;&#1072;&#1083;&#1086;&#1075;&#1080;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9671/fd3039f558e14477ce752eb9789b02a023fbc006/" TargetMode="External"/><Relationship Id="rId2" Type="http://schemas.openxmlformats.org/officeDocument/2006/relationships/hyperlink" Target="http://www.consultant.ru/document/cons_doc_LAW_286673/3d0cac60971a511280cbba229d9b6329c07731f7/#dst10004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rrr.prlib.ru/item.aspx?id_node=n4174310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0" y="3048000"/>
            <a:ext cx="3810000" cy="2971800"/>
          </a:xfr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altLang="ru-RU" sz="2800" dirty="0" smtClean="0">
                <a:latin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</a:rPr>
              <a:t>Учитель: Вальтер Надежда </a:t>
            </a:r>
            <a:r>
              <a:rPr lang="ru-RU" altLang="ru-RU" sz="2800" dirty="0" smtClean="0">
                <a:latin typeface="Times New Roman" pitchFamily="18" charset="0"/>
              </a:rPr>
              <a:t>Константиновна, учитель истории и обществознания</a:t>
            </a:r>
            <a:r>
              <a:rPr lang="ru-RU" altLang="ru-RU" sz="2800" dirty="0" smtClean="0">
                <a:latin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</a:rPr>
            </a:br>
            <a:r>
              <a:rPr lang="ru-RU" altLang="ru-RU" sz="2800" dirty="0" err="1" smtClean="0">
                <a:latin typeface="Times New Roman" pitchFamily="18" charset="0"/>
              </a:rPr>
              <a:t>Падунская</a:t>
            </a:r>
            <a:r>
              <a:rPr lang="ru-RU" altLang="ru-RU" sz="2800" dirty="0" smtClean="0">
                <a:latin typeface="Times New Roman" pitchFamily="18" charset="0"/>
              </a:rPr>
              <a:t> СОШ, </a:t>
            </a:r>
            <a:r>
              <a:rPr lang="ru-RU" altLang="ru-RU" sz="2800" dirty="0" smtClean="0">
                <a:latin typeface="Times New Roman" pitchFamily="18" charset="0"/>
              </a:rPr>
              <a:t>филиал  </a:t>
            </a:r>
            <a:r>
              <a:rPr lang="ru-RU" altLang="ru-RU" sz="2800" dirty="0" smtClean="0">
                <a:latin typeface="Times New Roman" pitchFamily="18" charset="0"/>
              </a:rPr>
              <a:t>МАОУ «СОШ № 4</a:t>
            </a:r>
            <a:r>
              <a:rPr lang="ru-RU" altLang="ru-RU" dirty="0" smtClean="0">
                <a:latin typeface="Times New Roman" pitchFamily="18" charset="0"/>
              </a:rPr>
              <a:t>»</a:t>
            </a:r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685800"/>
            <a:ext cx="7620001" cy="120032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</a:rPr>
              <a:t>«Налоги»</a:t>
            </a:r>
          </a:p>
          <a:p>
            <a:pPr algn="ctr"/>
            <a:r>
              <a:rPr lang="ru-RU" sz="3600" dirty="0" smtClean="0">
                <a:solidFill>
                  <a:prstClr val="black"/>
                </a:solidFill>
              </a:rPr>
              <a:t>Урок обществознания,  10 класс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38200" y="2286000"/>
            <a:ext cx="2438400" cy="3352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дежда\Desktop\9991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3200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043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533401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 smtClean="0"/>
          </a:p>
          <a:p>
            <a:r>
              <a:rPr lang="ru-RU" sz="2200" b="1" dirty="0" smtClean="0"/>
              <a:t>По</a:t>
            </a:r>
            <a:r>
              <a:rPr lang="ru-RU" sz="2200" dirty="0"/>
              <a:t> </a:t>
            </a:r>
            <a:r>
              <a:rPr lang="ru-RU" sz="2200" b="1" dirty="0"/>
              <a:t>уровню налоговой системы</a:t>
            </a:r>
            <a:r>
              <a:rPr lang="ru-RU" sz="2200" dirty="0"/>
              <a:t> выделяют налоги федеральные, региональные (субъектов РФ) и местные.</a:t>
            </a:r>
          </a:p>
          <a:p>
            <a:r>
              <a:rPr lang="ru-RU" sz="2200" b="1" dirty="0" smtClean="0"/>
              <a:t>1 команда </a:t>
            </a:r>
            <a:r>
              <a:rPr lang="ru-RU" sz="2200" b="1" dirty="0"/>
              <a:t>– работает  с Налоговым Кодексом часть 1</a:t>
            </a:r>
            <a:r>
              <a:rPr lang="ru-RU" sz="2200" b="1" dirty="0" smtClean="0"/>
              <a:t>, статья </a:t>
            </a:r>
            <a:r>
              <a:rPr lang="ru-RU" sz="2200" b="1" dirty="0"/>
              <a:t>13, 14, </a:t>
            </a:r>
            <a:r>
              <a:rPr lang="ru-RU" sz="2200" b="1" dirty="0" smtClean="0"/>
              <a:t>15</a:t>
            </a:r>
          </a:p>
          <a:p>
            <a:r>
              <a:rPr lang="en-US" sz="2200" dirty="0" smtClean="0">
                <a:hlinkClick r:id="rId2"/>
              </a:rPr>
              <a:t>http://www.consultant.ru/document/cons_doc_LAW_19671/#dst0</a:t>
            </a:r>
            <a:endParaRPr lang="ru-RU" sz="2200" dirty="0"/>
          </a:p>
          <a:p>
            <a:r>
              <a:rPr lang="ru-RU" sz="2200" b="1" dirty="0" smtClean="0"/>
              <a:t>2 </a:t>
            </a:r>
            <a:r>
              <a:rPr lang="ru-RU" sz="2200" b="1" dirty="0"/>
              <a:t>команда </a:t>
            </a:r>
            <a:r>
              <a:rPr lang="ru-RU" sz="2200" b="1" dirty="0" smtClean="0"/>
              <a:t>– </a:t>
            </a:r>
            <a:r>
              <a:rPr lang="ru-RU" sz="2200" dirty="0" smtClean="0"/>
              <a:t>работает</a:t>
            </a:r>
            <a:r>
              <a:rPr lang="ru-RU" sz="2200" b="1" dirty="0" smtClean="0"/>
              <a:t>  </a:t>
            </a:r>
            <a:r>
              <a:rPr lang="ru-RU" sz="2200" dirty="0" smtClean="0"/>
              <a:t>с </a:t>
            </a:r>
            <a:r>
              <a:rPr lang="ru-RU" sz="2200" dirty="0"/>
              <a:t>учебным </a:t>
            </a:r>
            <a:r>
              <a:rPr lang="ru-RU" sz="2200" dirty="0" smtClean="0"/>
              <a:t>пособием:  </a:t>
            </a:r>
            <a:r>
              <a:rPr lang="ru-RU" sz="2200" dirty="0"/>
              <a:t>Колчин С.П. Налоги в РФ с.33-34 в Удаленном читальном зале Президентской библиотеки имени </a:t>
            </a:r>
            <a:r>
              <a:rPr lang="ru-RU" sz="2200" dirty="0" err="1" smtClean="0"/>
              <a:t>Б.Н.Ельцина</a:t>
            </a:r>
            <a:endParaRPr lang="ru-RU" sz="2200" dirty="0" smtClean="0"/>
          </a:p>
          <a:p>
            <a:r>
              <a:rPr lang="en-US" sz="2200" dirty="0" smtClean="0">
                <a:hlinkClick r:id="rId3"/>
              </a:rPr>
              <a:t>http://rrr.prlib.ru/search.aspx?search=</a:t>
            </a:r>
            <a:r>
              <a:rPr lang="ru-RU" sz="2200" dirty="0" smtClean="0">
                <a:hlinkClick r:id="rId3"/>
              </a:rPr>
              <a:t>налоги</a:t>
            </a:r>
            <a:endParaRPr lang="ru-RU" sz="2200" b="1" dirty="0" smtClean="0"/>
          </a:p>
          <a:p>
            <a:pPr algn="ctr"/>
            <a:r>
              <a:rPr lang="ru-RU" sz="3200" b="1" dirty="0" smtClean="0"/>
              <a:t>Заполни </a:t>
            </a:r>
            <a:r>
              <a:rPr lang="ru-RU" sz="3200" b="1" dirty="0" smtClean="0"/>
              <a:t>таблицу</a:t>
            </a:r>
            <a:r>
              <a:rPr lang="ru-RU" sz="3200" b="1" dirty="0" smtClean="0"/>
              <a:t>:</a:t>
            </a:r>
            <a:endParaRPr lang="ru-RU" sz="2200" b="1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884206"/>
              </p:ext>
            </p:extLst>
          </p:nvPr>
        </p:nvGraphicFramePr>
        <p:xfrm>
          <a:off x="533400" y="4815067"/>
          <a:ext cx="807720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6985"/>
                <a:gridCol w="2622656"/>
                <a:gridCol w="2497559"/>
              </a:tblGrid>
              <a:tr h="344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Федеральные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Региональные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Местные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5736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612845"/>
            <a:ext cx="8305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3</a:t>
            </a:r>
            <a:r>
              <a:rPr lang="ru-RU" sz="2200" dirty="0"/>
              <a:t>. По </a:t>
            </a:r>
            <a:r>
              <a:rPr lang="ru-RU" sz="2200" b="1" dirty="0"/>
              <a:t>уровню налоговой системы</a:t>
            </a:r>
            <a:r>
              <a:rPr lang="ru-RU" sz="2200" dirty="0"/>
              <a:t> выделяют налоги федеральные, региональные (субъектов РФ) и местные.</a:t>
            </a:r>
          </a:p>
          <a:p>
            <a:r>
              <a:rPr lang="ru-RU" sz="2200" b="1" dirty="0"/>
              <a:t>Федеральные налоги и сборы</a:t>
            </a:r>
            <a:r>
              <a:rPr lang="ru-RU" sz="2200" dirty="0"/>
              <a:t> обязательны к уплате на всей территории России. К ним относятся:</a:t>
            </a:r>
          </a:p>
          <a:p>
            <a:r>
              <a:rPr lang="ru-RU" sz="2200" dirty="0"/>
              <a:t>1. налог на добавленную стоимость</a:t>
            </a:r>
          </a:p>
          <a:p>
            <a:r>
              <a:rPr lang="ru-RU" sz="2200" dirty="0"/>
              <a:t>2. акцизы</a:t>
            </a:r>
          </a:p>
          <a:p>
            <a:r>
              <a:rPr lang="ru-RU" sz="2200" dirty="0"/>
              <a:t>3. налог на доходы физических лиц</a:t>
            </a:r>
          </a:p>
          <a:p>
            <a:r>
              <a:rPr lang="ru-RU" sz="2200" dirty="0"/>
              <a:t>4. налог на прибыль организаций</a:t>
            </a:r>
          </a:p>
          <a:p>
            <a:r>
              <a:rPr lang="ru-RU" sz="2200" dirty="0"/>
              <a:t>5. сборы за пользование объектами животного мира и за пользование объектами водных биологических ресурсов</a:t>
            </a:r>
          </a:p>
          <a:p>
            <a:r>
              <a:rPr lang="ru-RU" sz="2200" dirty="0"/>
              <a:t>6. водный налог</a:t>
            </a:r>
          </a:p>
          <a:p>
            <a:r>
              <a:rPr lang="ru-RU" sz="2200" dirty="0"/>
              <a:t>7. налог на добычу полезных ископаемых</a:t>
            </a:r>
          </a:p>
          <a:p>
            <a:r>
              <a:rPr lang="ru-RU" sz="2200" dirty="0"/>
              <a:t>8. государственная пошлина</a:t>
            </a:r>
          </a:p>
          <a:p>
            <a:r>
              <a:rPr lang="ru-RU" sz="2200" dirty="0" smtClean="0"/>
              <a:t>9</a:t>
            </a:r>
            <a:r>
              <a:rPr lang="ru-RU" sz="2200" dirty="0"/>
              <a:t>. </a:t>
            </a:r>
            <a:r>
              <a:rPr lang="ru-RU" sz="2200" u="sng" dirty="0">
                <a:hlinkClick r:id="rId2"/>
              </a:rPr>
              <a:t>налог на дополнительный доход от добычи углеводородного сырья</a:t>
            </a:r>
            <a:r>
              <a:rPr lang="ru-RU" sz="2200" u="sng" dirty="0"/>
              <a:t>.</a:t>
            </a:r>
          </a:p>
          <a:p>
            <a:r>
              <a:rPr lang="ru-RU" sz="2200" dirty="0"/>
              <a:t>    (п. 11 введен Федеральным </a:t>
            </a:r>
            <a:r>
              <a:rPr lang="ru-RU" sz="2200" u="sng" dirty="0">
                <a:hlinkClick r:id="rId3"/>
              </a:rPr>
              <a:t>законом</a:t>
            </a:r>
            <a:r>
              <a:rPr lang="ru-RU" sz="2200" dirty="0"/>
              <a:t> от 19.07.2018 N 199-ФЗ)</a:t>
            </a:r>
          </a:p>
        </p:txBody>
      </p:sp>
    </p:spTree>
    <p:extLst>
      <p:ext uri="{BB962C8B-B14F-4D97-AF65-F5344CB8AC3E}">
        <p14:creationId xmlns:p14="http://schemas.microsoft.com/office/powerpoint/2010/main" val="30648656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-218152"/>
            <a:ext cx="85344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 smtClean="0"/>
          </a:p>
          <a:p>
            <a:r>
              <a:rPr lang="ru-RU" sz="2200" b="1" dirty="0" smtClean="0"/>
              <a:t>Региональные </a:t>
            </a:r>
            <a:r>
              <a:rPr lang="ru-RU" sz="2200" b="1" dirty="0"/>
              <a:t>налоги</a:t>
            </a:r>
            <a:r>
              <a:rPr lang="ru-RU" sz="2200" dirty="0"/>
              <a:t> вводятся субъектами РФ и обязательны к уплате на    территории соответствующих субъектов РФ.</a:t>
            </a:r>
          </a:p>
          <a:p>
            <a:r>
              <a:rPr lang="ru-RU" sz="2200" dirty="0"/>
              <a:t> К региональным налогам в настоящее время относятся три налога:</a:t>
            </a:r>
          </a:p>
          <a:p>
            <a:r>
              <a:rPr lang="ru-RU" sz="2200" dirty="0"/>
              <a:t>· налог на имущество организаций</a:t>
            </a:r>
          </a:p>
          <a:p>
            <a:r>
              <a:rPr lang="ru-RU" sz="2200" dirty="0"/>
              <a:t>· транспортный налог.</a:t>
            </a:r>
          </a:p>
          <a:p>
            <a:r>
              <a:rPr lang="ru-RU" sz="2200" dirty="0"/>
              <a:t>· налог на игорный бизнес</a:t>
            </a:r>
          </a:p>
          <a:p>
            <a:r>
              <a:rPr lang="ru-RU" sz="2200" dirty="0"/>
              <a:t>Под </a:t>
            </a:r>
            <a:r>
              <a:rPr lang="ru-RU" sz="2200" b="1" dirty="0"/>
              <a:t>местными налогами</a:t>
            </a:r>
            <a:r>
              <a:rPr lang="ru-RU" sz="2200" dirty="0"/>
              <a:t> понимаются налоги, которые установлены Налоговым кодексом РФ и нормативными правовыми актами представительных органов муниципальных образований и обязательны к уплате на территориях соответствующих местных образований.</a:t>
            </a:r>
          </a:p>
          <a:p>
            <a:r>
              <a:rPr lang="ru-RU" sz="2200" dirty="0"/>
              <a:t>К местным налогам относят:</a:t>
            </a:r>
          </a:p>
          <a:p>
            <a:r>
              <a:rPr lang="ru-RU" sz="2200" dirty="0"/>
              <a:t>1. земельный налог</a:t>
            </a:r>
          </a:p>
          <a:p>
            <a:r>
              <a:rPr lang="ru-RU" sz="2200" dirty="0"/>
              <a:t>2. налог на имущество физических лиц.</a:t>
            </a:r>
          </a:p>
          <a:p>
            <a:r>
              <a:rPr lang="ru-RU" sz="2200" dirty="0"/>
              <a:t>3. </a:t>
            </a:r>
            <a:r>
              <a:rPr lang="ru-RU" sz="2200" u="sng" dirty="0">
                <a:hlinkClick r:id="rId2"/>
              </a:rPr>
              <a:t>торговый сбор</a:t>
            </a:r>
            <a:endParaRPr lang="ru-RU" sz="2200" dirty="0"/>
          </a:p>
          <a:p>
            <a:r>
              <a:rPr lang="ru-RU" sz="2200" dirty="0"/>
              <a:t>4. по субъекту уплаты известны налоги с юридических лиц, физических лиц, тех и других.</a:t>
            </a:r>
          </a:p>
          <a:p>
            <a:r>
              <a:rPr lang="ru-RU" sz="2200" dirty="0"/>
              <a:t>5</a:t>
            </a:r>
            <a:r>
              <a:rPr lang="ru-RU" sz="2200" b="1" dirty="0"/>
              <a:t>. </a:t>
            </a:r>
            <a:r>
              <a:rPr lang="ru-RU" sz="2200" dirty="0"/>
              <a:t>по</a:t>
            </a:r>
            <a:r>
              <a:rPr lang="ru-RU" sz="2200" b="1" dirty="0"/>
              <a:t> </a:t>
            </a:r>
            <a:r>
              <a:rPr lang="ru-RU" sz="2200" dirty="0"/>
              <a:t>объекту налогообложения</a:t>
            </a:r>
            <a:r>
              <a:rPr lang="ru-RU" sz="2200" i="1" dirty="0"/>
              <a:t> </a:t>
            </a:r>
            <a:r>
              <a:rPr lang="ru-RU" sz="2200" dirty="0"/>
              <a:t>различают налоги на прибыль, доходы, имущество и др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640525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/>
              <a:t>Функции налогов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219200"/>
            <a:ext cx="822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Учебное </a:t>
            </a:r>
            <a:r>
              <a:rPr lang="ru-RU" sz="2800" dirty="0" smtClean="0"/>
              <a:t>пособие:  Колчин </a:t>
            </a:r>
            <a:r>
              <a:rPr lang="ru-RU" sz="2800" dirty="0"/>
              <a:t>С.П. </a:t>
            </a:r>
            <a:r>
              <a:rPr lang="ru-RU" sz="2800" dirty="0" smtClean="0"/>
              <a:t>«Налоги </a:t>
            </a:r>
            <a:r>
              <a:rPr lang="ru-RU" sz="2800" dirty="0"/>
              <a:t>в </a:t>
            </a:r>
            <a:r>
              <a:rPr lang="ru-RU" sz="2800" dirty="0" smtClean="0"/>
              <a:t>РФ» </a:t>
            </a:r>
            <a:r>
              <a:rPr lang="ru-RU" sz="2800" dirty="0"/>
              <a:t>с.16-21 в Удаленном читальном зале Президентской библиотеки имени </a:t>
            </a:r>
            <a:r>
              <a:rPr lang="ru-RU" sz="2800" dirty="0" err="1" smtClean="0"/>
              <a:t>Б.Н.Ельцина</a:t>
            </a:r>
            <a:r>
              <a:rPr lang="ru-RU" sz="2800" dirty="0" smtClean="0"/>
              <a:t> </a:t>
            </a:r>
            <a:endParaRPr lang="ru-RU" sz="2800" dirty="0"/>
          </a:p>
          <a:p>
            <a:r>
              <a:rPr lang="ru-RU" sz="2800" u="sng" dirty="0">
                <a:hlinkClick r:id="rId2"/>
              </a:rPr>
              <a:t>http://rrr.prlib.ru/search.aspx?search=налоги</a:t>
            </a:r>
            <a:endParaRPr lang="ru-RU" sz="2800" dirty="0"/>
          </a:p>
          <a:p>
            <a:pPr algn="ctr"/>
            <a:r>
              <a:rPr lang="ru-RU" sz="2800" b="1" dirty="0"/>
              <a:t>Заполни таблицу!</a:t>
            </a:r>
            <a:endParaRPr lang="ru-RU" sz="2000" b="1" dirty="0"/>
          </a:p>
          <a:p>
            <a:pPr algn="ctr"/>
            <a:r>
              <a:rPr lang="ru-RU" sz="2800" dirty="0" smtClean="0"/>
              <a:t>«</a:t>
            </a:r>
            <a:r>
              <a:rPr lang="ru-RU" sz="2800" dirty="0"/>
              <a:t>Функции налогов</a:t>
            </a:r>
            <a:r>
              <a:rPr lang="ru-RU" sz="2800" dirty="0" smtClean="0"/>
              <a:t>»:</a:t>
            </a:r>
          </a:p>
          <a:p>
            <a:pPr algn="ctr"/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419926"/>
              </p:ext>
            </p:extLst>
          </p:nvPr>
        </p:nvGraphicFramePr>
        <p:xfrm>
          <a:off x="685800" y="4114800"/>
          <a:ext cx="7924800" cy="1217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3473"/>
                <a:gridCol w="4731327"/>
              </a:tblGrid>
              <a:tr h="609600">
                <a:tc>
                  <a:txBody>
                    <a:bodyPr/>
                    <a:lstStyle/>
                    <a:p>
                      <a:pPr marR="333375" algn="ctr">
                        <a:spcAft>
                          <a:spcPts val="0"/>
                        </a:spcAft>
                      </a:pPr>
                      <a:r>
                        <a:rPr lang="ru-RU" sz="2400" smtClean="0">
                          <a:solidFill>
                            <a:schemeClr val="tx1"/>
                          </a:solidFill>
                          <a:effectLst/>
                        </a:rPr>
                        <a:t>Наименование  функции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33375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Сущность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R="333375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33375"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6463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660098"/>
              </p:ext>
            </p:extLst>
          </p:nvPr>
        </p:nvGraphicFramePr>
        <p:xfrm>
          <a:off x="533400" y="838200"/>
          <a:ext cx="8429684" cy="53949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52800"/>
                <a:gridCol w="5076884"/>
              </a:tblGrid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СУЩНОСТЬ</a:t>
                      </a:r>
                      <a:endParaRPr lang="ru-RU" dirty="0"/>
                    </a:p>
                  </a:txBody>
                  <a:tcPr/>
                </a:tc>
              </a:tr>
              <a:tr h="68767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фискальная </a:t>
                      </a:r>
                      <a:endParaRPr lang="ru-RU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финансирование государственных расходов, пополнение бюджета;</a:t>
                      </a:r>
                      <a:endParaRPr lang="ru-RU" sz="2400" dirty="0"/>
                    </a:p>
                  </a:txBody>
                  <a:tcPr>
                    <a:noFill/>
                  </a:tcPr>
                </a:tc>
              </a:tr>
              <a:tr h="129894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экономическая </a:t>
                      </a:r>
                      <a:br>
                        <a:rPr lang="ru-RU" sz="2400" dirty="0" smtClean="0"/>
                      </a:br>
                      <a:r>
                        <a:rPr lang="ru-RU" sz="2400" dirty="0" smtClean="0"/>
                        <a:t/>
                      </a:r>
                      <a:br>
                        <a:rPr lang="ru-RU" sz="2400" dirty="0" smtClean="0"/>
                      </a:br>
                      <a:r>
                        <a:rPr lang="ru-RU" sz="2400" dirty="0" smtClean="0"/>
                        <a:t/>
                      </a:r>
                      <a:br>
                        <a:rPr lang="ru-RU" sz="2400" dirty="0" smtClean="0"/>
                      </a:br>
                      <a:endParaRPr lang="ru-RU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поднимая или снижая налоги, государство либо способствует его развитию, либо сдерживает темпы экономического развития;</a:t>
                      </a:r>
                      <a:endParaRPr lang="ru-RU" sz="2400" dirty="0"/>
                    </a:p>
                  </a:txBody>
                  <a:tcPr>
                    <a:noFill/>
                  </a:tcPr>
                </a:tc>
              </a:tr>
              <a:tr h="182504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распределительная = социальная</a:t>
                      </a:r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через налоги перераспределяются доходы населения и поддерживаются неимущие слои населения;</a:t>
                      </a:r>
                      <a:br>
                        <a:rPr lang="ru-RU" sz="2400" dirty="0" smtClean="0"/>
                      </a:br>
                      <a:endParaRPr lang="ru-RU" sz="2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0109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951746"/>
              </p:ext>
            </p:extLst>
          </p:nvPr>
        </p:nvGraphicFramePr>
        <p:xfrm>
          <a:off x="304800" y="990600"/>
          <a:ext cx="8501122" cy="5486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214710"/>
                <a:gridCol w="5286412"/>
              </a:tblGrid>
              <a:tr h="2133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конкретно-учётная 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учёт доходов граждан, предприятий и организаций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277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</a:t>
                      </a:r>
                    </a:p>
                    <a:p>
                      <a:r>
                        <a:rPr lang="ru-RU" sz="2400" dirty="0" smtClean="0"/>
                        <a:t>социально-воспитательная </a:t>
                      </a:r>
                      <a:endParaRPr lang="ru-RU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сдерживание потребления вредных для здоровья продуктов путём установления на них повышенных налогов;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9967">
                <a:tc>
                  <a:txBody>
                    <a:bodyPr/>
                    <a:lstStyle/>
                    <a:p>
                      <a:r>
                        <a:rPr lang="ru-RU" sz="2400" smtClean="0"/>
                        <a:t>стимулирующая</a:t>
                      </a:r>
                      <a:endParaRPr lang="ru-RU" sz="2400" dirty="0"/>
                    </a:p>
                  </a:txBody>
                  <a:tcPr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стимулирование развития научно-техни­ческого прогресса, увеличения числа рабочих мест, капитальных вложений в расширение производства путём применения льготного налогообложения</a:t>
                      </a:r>
                    </a:p>
                  </a:txBody>
                  <a:tcPr>
                    <a:lnT>
                      <a:noFill/>
                    </a:lnT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i="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8436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074508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Адам Смит </a:t>
            </a:r>
            <a:r>
              <a:rPr lang="ru-RU" sz="3200" b="1" i="1" dirty="0" smtClean="0"/>
              <a:t>   в книге</a:t>
            </a:r>
            <a:r>
              <a:rPr lang="ru-RU" sz="3200" dirty="0" smtClean="0"/>
              <a:t> </a:t>
            </a:r>
            <a:r>
              <a:rPr lang="ru-RU" sz="3200" b="1" i="1" dirty="0" smtClean="0"/>
              <a:t>«</a:t>
            </a:r>
            <a:r>
              <a:rPr lang="ru-RU" sz="3200" b="1" i="1" dirty="0"/>
              <a:t>Исследование о природе и причинах богатства народов» (</a:t>
            </a:r>
            <a:r>
              <a:rPr lang="ru-RU" sz="3200" b="1" i="1" dirty="0" err="1"/>
              <a:t>XVIIIв</a:t>
            </a:r>
            <a:r>
              <a:rPr lang="ru-RU" sz="3200" b="1" i="1" dirty="0"/>
              <a:t>.) </a:t>
            </a:r>
            <a:r>
              <a:rPr lang="ru-RU" sz="3200" dirty="0"/>
              <a:t> </a:t>
            </a:r>
            <a:r>
              <a:rPr lang="ru-RU" sz="3200" b="1" i="1" dirty="0"/>
              <a:t>сформулировал четыре основополагающих, ставших классическими, принципа:</a:t>
            </a:r>
            <a:endParaRPr lang="ru-RU" sz="3200" dirty="0"/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Справедливость 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Определенность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Простота </a:t>
            </a:r>
            <a:r>
              <a:rPr lang="ru-RU" sz="3200" b="1" i="1" dirty="0"/>
              <a:t>взимания </a:t>
            </a:r>
            <a:endParaRPr lang="ru-RU" sz="3200" dirty="0"/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Эффективность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705081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9144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Налог считается установленным, когда определены </a:t>
            </a:r>
            <a:r>
              <a:rPr lang="ru-RU" sz="3200" b="1" dirty="0"/>
              <a:t>налогоплательщики </a:t>
            </a:r>
            <a:r>
              <a:rPr lang="ru-RU" sz="3200" dirty="0"/>
              <a:t>и элементы налогообложения, а именно: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/>
              <a:t>объект </a:t>
            </a:r>
            <a:r>
              <a:rPr lang="ru-RU" sz="3200" b="1" dirty="0"/>
              <a:t>налогообложения </a:t>
            </a:r>
            <a:endParaRPr lang="ru-RU" sz="3200" b="1" dirty="0" smtClean="0"/>
          </a:p>
          <a:p>
            <a:pPr marL="285750" indent="-285750">
              <a:buFontTx/>
              <a:buChar char="-"/>
            </a:pPr>
            <a:r>
              <a:rPr lang="ru-RU" sz="3200" b="1" dirty="0" smtClean="0"/>
              <a:t>налоговая </a:t>
            </a:r>
            <a:r>
              <a:rPr lang="ru-RU" sz="3200" b="1" dirty="0"/>
              <a:t>база </a:t>
            </a:r>
            <a:endParaRPr lang="ru-RU" sz="3200" b="1" dirty="0" smtClean="0"/>
          </a:p>
          <a:p>
            <a:r>
              <a:rPr lang="ru-RU" sz="3200" b="1" dirty="0" smtClean="0"/>
              <a:t>-  налоговая </a:t>
            </a:r>
            <a:r>
              <a:rPr lang="ru-RU" sz="3200" b="1" dirty="0"/>
              <a:t>ставка </a:t>
            </a:r>
            <a:endParaRPr lang="ru-RU" sz="3200" b="1" dirty="0" smtClean="0"/>
          </a:p>
          <a:p>
            <a:pPr marL="285750" indent="-285750">
              <a:buFontTx/>
              <a:buChar char="-"/>
            </a:pPr>
            <a:r>
              <a:rPr lang="ru-RU" sz="3200" b="1" dirty="0" smtClean="0"/>
              <a:t>налоговый </a:t>
            </a:r>
            <a:r>
              <a:rPr lang="ru-RU" sz="3200" b="1" dirty="0"/>
              <a:t>период </a:t>
            </a:r>
            <a:endParaRPr lang="ru-RU" sz="3200" b="1" dirty="0" smtClean="0"/>
          </a:p>
          <a:p>
            <a:pPr marL="285750" indent="-285750">
              <a:buFontTx/>
              <a:buChar char="-"/>
            </a:pPr>
            <a:r>
              <a:rPr lang="ru-RU" sz="3200" b="1" dirty="0" smtClean="0"/>
              <a:t>порядок </a:t>
            </a:r>
            <a:r>
              <a:rPr lang="ru-RU" sz="3200" b="1" dirty="0"/>
              <a:t>исчисления налога </a:t>
            </a:r>
            <a:endParaRPr lang="ru-RU" sz="3200" b="1" dirty="0" smtClean="0"/>
          </a:p>
          <a:p>
            <a:r>
              <a:rPr lang="ru-RU" sz="3200" dirty="0" smtClean="0"/>
              <a:t>-  </a:t>
            </a:r>
            <a:r>
              <a:rPr lang="ru-RU" sz="3200" b="1" dirty="0" smtClean="0"/>
              <a:t>порядок и сроки уплаты </a:t>
            </a:r>
            <a:r>
              <a:rPr lang="ru-RU" sz="3200" b="1" dirty="0" smtClean="0"/>
              <a:t>налог</a:t>
            </a:r>
            <a:r>
              <a:rPr lang="ru-RU" sz="3200" b="1" dirty="0"/>
              <a:t>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507134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8382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Налоговая </a:t>
            </a:r>
            <a:r>
              <a:rPr lang="ru-RU" sz="2400" dirty="0"/>
              <a:t>санкция (штраф) является мерой ответственности за совершение налогового правонарушения, повлекшее задолженность по налогу (сбору).</a:t>
            </a:r>
          </a:p>
          <a:p>
            <a:r>
              <a:rPr lang="ru-RU" sz="2400" dirty="0" smtClean="0"/>
              <a:t>	Согласно </a:t>
            </a:r>
            <a:r>
              <a:rPr lang="ru-RU" sz="2400" dirty="0"/>
              <a:t>законодательству нашей страны, виновные в нарушении налогового законодательства должностные лица и граждане привлекаются в установленном законом порядке к финансовой (налоговой) - за нарушение «процедурных вопросов», за неправильное исчисление налогов;  административной ответственности должностных лиц (КоАП РФ)  и уголовной ответственности (УК РФ (Ст. 198,199)</a:t>
            </a:r>
            <a:r>
              <a:rPr lang="ru-RU" sz="2400" b="1" i="1" dirty="0"/>
              <a:t> </a:t>
            </a:r>
            <a:endParaRPr lang="ru-RU" sz="2400" b="1" i="1" dirty="0" smtClean="0"/>
          </a:p>
          <a:p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36" y="4648200"/>
            <a:ext cx="2057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81" y="4648201"/>
            <a:ext cx="2131695" cy="1892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2860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028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6096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Налоговые вычеты </a:t>
            </a:r>
            <a:r>
              <a:rPr lang="ru-RU" sz="2000" b="1" dirty="0" smtClean="0"/>
              <a:t>  </a:t>
            </a:r>
            <a:endParaRPr lang="ru-RU" sz="2000" dirty="0"/>
          </a:p>
          <a:p>
            <a:r>
              <a:rPr lang="ru-RU" sz="2000" dirty="0"/>
              <a:t> 	</a:t>
            </a:r>
            <a:r>
              <a:rPr lang="ru-RU" sz="2000" b="1" dirty="0"/>
              <a:t>Налог = налоговая база х ставка налога.</a:t>
            </a:r>
            <a:endParaRPr lang="ru-RU" sz="2000" dirty="0"/>
          </a:p>
          <a:p>
            <a:r>
              <a:rPr lang="ru-RU" sz="2000" dirty="0"/>
              <a:t>Пример: Заработная плата 20 000 рублей в месяц. </a:t>
            </a:r>
          </a:p>
          <a:p>
            <a:r>
              <a:rPr lang="ru-RU" sz="2000" dirty="0"/>
              <a:t>НДФЛ год = 20 000 х 12 х 0,13 = 31 200 р.</a:t>
            </a:r>
          </a:p>
          <a:p>
            <a:r>
              <a:rPr lang="ru-RU" sz="2000" b="1" dirty="0"/>
              <a:t>Вычеты: </a:t>
            </a:r>
            <a:r>
              <a:rPr lang="ru-RU" sz="2000" dirty="0"/>
              <a:t>Стандартные, Социальные, Инвестиционные, Имущественные, Профессиональные. </a:t>
            </a:r>
          </a:p>
          <a:p>
            <a:r>
              <a:rPr lang="ru-RU" sz="2000" b="1" dirty="0"/>
              <a:t>На содержание ребенка:</a:t>
            </a:r>
            <a:endParaRPr lang="ru-RU" sz="2000" dirty="0"/>
          </a:p>
          <a:p>
            <a:r>
              <a:rPr lang="ru-RU" sz="2000" dirty="0"/>
              <a:t>•</a:t>
            </a:r>
            <a:r>
              <a:rPr lang="ru-RU" sz="2000" b="1" dirty="0"/>
              <a:t>1 400</a:t>
            </a:r>
            <a:r>
              <a:rPr lang="ru-RU" sz="2000" dirty="0"/>
              <a:t>руб. в месяц -на первого ребенка</a:t>
            </a:r>
          </a:p>
          <a:p>
            <a:r>
              <a:rPr lang="ru-RU" sz="2000" dirty="0"/>
              <a:t>•</a:t>
            </a:r>
            <a:r>
              <a:rPr lang="ru-RU" sz="2000" b="1" dirty="0"/>
              <a:t>1 400</a:t>
            </a:r>
            <a:r>
              <a:rPr lang="ru-RU" sz="2000" dirty="0"/>
              <a:t>руб. в месяц –на второго ребенка</a:t>
            </a:r>
          </a:p>
          <a:p>
            <a:r>
              <a:rPr lang="ru-RU" sz="2000" dirty="0"/>
              <a:t>•</a:t>
            </a:r>
            <a:r>
              <a:rPr lang="ru-RU" sz="2000" b="1" dirty="0"/>
              <a:t>3 000</a:t>
            </a:r>
            <a:r>
              <a:rPr lang="ru-RU" sz="2000" dirty="0"/>
              <a:t>руб. в месяц –на третьего и каждого следующего ребенка</a:t>
            </a:r>
          </a:p>
          <a:p>
            <a:r>
              <a:rPr lang="ru-RU" sz="2000" dirty="0"/>
              <a:t>•</a:t>
            </a:r>
            <a:r>
              <a:rPr lang="ru-RU" sz="2000" b="1" dirty="0"/>
              <a:t>12 000</a:t>
            </a:r>
            <a:r>
              <a:rPr lang="ru-RU" sz="2000" dirty="0"/>
              <a:t>руб. –на каждого ребенка, если в возрасте до 18 лет является ребенком –инвалидом</a:t>
            </a:r>
          </a:p>
          <a:p>
            <a:r>
              <a:rPr lang="ru-RU" sz="2000" dirty="0"/>
              <a:t>пока сумма дохода не превысит </a:t>
            </a:r>
            <a:r>
              <a:rPr lang="ru-RU" sz="2000" b="1" dirty="0"/>
              <a:t>350 тыс. </a:t>
            </a:r>
            <a:endParaRPr lang="ru-RU" sz="2000" dirty="0"/>
          </a:p>
          <a:p>
            <a:r>
              <a:rPr lang="ru-RU" sz="2000" b="1" dirty="0"/>
              <a:t>Отдельным категориям налогоплательщиков:</a:t>
            </a:r>
            <a:endParaRPr lang="ru-RU" sz="2000" dirty="0"/>
          </a:p>
          <a:p>
            <a:r>
              <a:rPr lang="ru-RU" sz="2000" dirty="0"/>
              <a:t>–3 000 руб. в месяц (инвалиды ВОВ и т.п.)</a:t>
            </a:r>
          </a:p>
          <a:p>
            <a:r>
              <a:rPr lang="ru-RU" sz="2000" dirty="0"/>
              <a:t>–500 руб. в месяц (инвалиды 1 и 2 гр. и т.п.)</a:t>
            </a:r>
            <a:r>
              <a:rPr lang="ru-RU" sz="2000" b="1" i="1" dirty="0"/>
              <a:t> 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37" y="4038600"/>
            <a:ext cx="1997537" cy="2413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773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Надежда\Desktop\Налоги конкурс\71704_picture_10040067dc89377a66bbe7bac7bf319e87d58060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3962400" cy="323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Надежда\Desktop\Налоги конкурс\kicin2ii3cbcnjlnwti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3886200" cy="31896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766990"/>
              </p:ext>
            </p:extLst>
          </p:nvPr>
        </p:nvGraphicFramePr>
        <p:xfrm>
          <a:off x="457200" y="1066800"/>
          <a:ext cx="8229600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800"/>
                <a:gridCol w="2438400"/>
                <a:gridCol w="3200400"/>
              </a:tblGrid>
              <a:tr h="672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Что я вижу?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Что я об этом думаю?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О чем заставляет задуматься?  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6456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838200"/>
            <a:ext cx="6477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</a:t>
            </a:r>
            <a:r>
              <a:rPr lang="ru-RU" sz="3200" dirty="0" smtClean="0"/>
              <a:t>сегодня </a:t>
            </a:r>
            <a:r>
              <a:rPr lang="ru-RU" sz="3200" dirty="0"/>
              <a:t>я узнал…</a:t>
            </a:r>
            <a:br>
              <a:rPr lang="ru-RU" sz="3200" dirty="0"/>
            </a:br>
            <a:r>
              <a:rPr lang="ru-RU" sz="3200" dirty="0"/>
              <a:t>было интересно…</a:t>
            </a:r>
            <a:br>
              <a:rPr lang="ru-RU" sz="3200" dirty="0"/>
            </a:br>
            <a:r>
              <a:rPr lang="ru-RU" sz="3200" dirty="0"/>
              <a:t>я понял, что…</a:t>
            </a:r>
            <a:br>
              <a:rPr lang="ru-RU" sz="3200" dirty="0"/>
            </a:br>
            <a:r>
              <a:rPr lang="ru-RU" sz="3200" dirty="0"/>
              <a:t>теперь я могу…</a:t>
            </a:r>
            <a:br>
              <a:rPr lang="ru-RU" sz="3200" dirty="0"/>
            </a:br>
            <a:r>
              <a:rPr lang="ru-RU" sz="3200" dirty="0"/>
              <a:t>я почувствовал, что…</a:t>
            </a:r>
            <a:br>
              <a:rPr lang="ru-RU" sz="3200" dirty="0"/>
            </a:br>
            <a:r>
              <a:rPr lang="ru-RU" sz="3200" dirty="0"/>
              <a:t>я научился…</a:t>
            </a:r>
            <a:br>
              <a:rPr lang="ru-RU" sz="3200" dirty="0"/>
            </a:br>
            <a:r>
              <a:rPr lang="ru-RU" sz="3200" dirty="0"/>
              <a:t>у меня получилось…</a:t>
            </a:r>
            <a:br>
              <a:rPr lang="ru-RU" sz="3200" dirty="0"/>
            </a:br>
            <a:r>
              <a:rPr lang="ru-RU" sz="3200" dirty="0"/>
              <a:t>я смог…</a:t>
            </a:r>
            <a:br>
              <a:rPr lang="ru-RU" sz="3200" dirty="0"/>
            </a:br>
            <a:r>
              <a:rPr lang="ru-RU" sz="3200" dirty="0"/>
              <a:t>я попробую…</a:t>
            </a:r>
          </a:p>
        </p:txBody>
      </p:sp>
      <p:pic>
        <p:nvPicPr>
          <p:cNvPr id="1026" name="Picture 2" descr="C:\Users\Надежда\Desktop\bf4e7d026cd62a6daa9a10bd1bf781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89" y="1067016"/>
            <a:ext cx="3884823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дежда\Desktop\_TWnsqtWL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87" y="3810000"/>
            <a:ext cx="3907625" cy="25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4516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74345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b="1" dirty="0" smtClean="0"/>
          </a:p>
          <a:p>
            <a:pPr algn="r"/>
            <a:r>
              <a:rPr lang="ru-RU" sz="2400" b="1" dirty="0" smtClean="0"/>
              <a:t>«</a:t>
            </a:r>
            <a:r>
              <a:rPr lang="ru-RU" sz="2400" b="1" dirty="0"/>
              <a:t>Хороших налогов не бывает».</a:t>
            </a:r>
            <a:endParaRPr lang="ru-RU" sz="2400" dirty="0"/>
          </a:p>
          <a:p>
            <a:pPr algn="r"/>
            <a:r>
              <a:rPr lang="ru-RU" sz="2000" i="1" dirty="0"/>
              <a:t>Уинстон Черчилль, британский премьер-министр</a:t>
            </a:r>
            <a:endParaRPr lang="ru-RU" sz="2000" dirty="0"/>
          </a:p>
          <a:p>
            <a:pPr algn="r"/>
            <a:r>
              <a:rPr lang="ru-RU" sz="2000" b="1" dirty="0"/>
              <a:t> </a:t>
            </a:r>
            <a:r>
              <a:rPr lang="ru-RU" sz="2400" b="1" dirty="0"/>
              <a:t>«Налоги – это цена, которую мы платим за </a:t>
            </a:r>
            <a:r>
              <a:rPr lang="ru-RU" sz="2400" b="1" dirty="0" smtClean="0"/>
              <a:t>возможность</a:t>
            </a:r>
          </a:p>
          <a:p>
            <a:pPr algn="r"/>
            <a:r>
              <a:rPr lang="ru-RU" sz="2400" b="1" dirty="0" smtClean="0"/>
              <a:t>жить в </a:t>
            </a:r>
            <a:r>
              <a:rPr lang="ru-RU" sz="2400" b="1" dirty="0"/>
              <a:t>цивилизованном обществе».</a:t>
            </a:r>
            <a:r>
              <a:rPr lang="ru-RU" sz="2000" dirty="0"/>
              <a:t> </a:t>
            </a:r>
          </a:p>
          <a:p>
            <a:pPr algn="r"/>
            <a:r>
              <a:rPr lang="ru-RU" sz="2000" i="1" dirty="0"/>
              <a:t>Оливер </a:t>
            </a:r>
            <a:r>
              <a:rPr lang="ru-RU" sz="2000" i="1" dirty="0" err="1"/>
              <a:t>Уэнделл</a:t>
            </a:r>
            <a:r>
              <a:rPr lang="ru-RU" sz="2000" i="1" dirty="0"/>
              <a:t> Холмс-старший, американский судья </a:t>
            </a:r>
            <a:br>
              <a:rPr lang="ru-RU" sz="2000" i="1" dirty="0"/>
            </a:br>
            <a:r>
              <a:rPr lang="ru-RU" sz="2400" b="1" dirty="0"/>
              <a:t>«В этом мире ни в чем нельзя быть абсолютно уверенным, </a:t>
            </a:r>
            <a:r>
              <a:rPr lang="ru-RU" sz="2400" b="1" dirty="0" smtClean="0"/>
              <a:t>кроме </a:t>
            </a:r>
            <a:r>
              <a:rPr lang="ru-RU" sz="2400" b="1" dirty="0"/>
              <a:t>неотвратимости смерти и налогов»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000" i="1" dirty="0"/>
              <a:t>                                      Б. Франклин</a:t>
            </a:r>
            <a:br>
              <a:rPr lang="ru-RU" sz="2000" i="1" dirty="0"/>
            </a:br>
            <a:r>
              <a:rPr lang="ru-RU" sz="2400" b="1" dirty="0"/>
              <a:t>«Ты можешь и не заметить, что у тебя всё идёт хорошо, </a:t>
            </a:r>
            <a:endParaRPr lang="ru-RU" sz="2400" dirty="0"/>
          </a:p>
          <a:p>
            <a:pPr algn="r"/>
            <a:r>
              <a:rPr lang="ru-RU" sz="2400" b="1" dirty="0"/>
              <a:t>но налоговая служба заметит»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000" i="1" dirty="0"/>
              <a:t>                                       П. </a:t>
            </a:r>
            <a:r>
              <a:rPr lang="ru-RU" sz="2000" i="1" dirty="0" err="1"/>
              <a:t>Данинос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400" b="1" dirty="0"/>
              <a:t>«Налоги – это цена, которую мы платим за возможность жить </a:t>
            </a:r>
            <a:r>
              <a:rPr lang="ru-RU" sz="2400" b="1" dirty="0" smtClean="0"/>
              <a:t>в </a:t>
            </a:r>
            <a:r>
              <a:rPr lang="ru-RU" sz="2400" b="1" dirty="0"/>
              <a:t>цивилизованном обществе»</a:t>
            </a:r>
            <a:br>
              <a:rPr lang="ru-RU" sz="2400" b="1" dirty="0"/>
            </a:br>
            <a:r>
              <a:rPr lang="ru-RU" sz="2000" i="1" dirty="0"/>
              <a:t>                                 О. </a:t>
            </a:r>
            <a:r>
              <a:rPr lang="ru-RU" sz="2000" i="1" dirty="0" err="1"/>
              <a:t>Уэнделл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69871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838200"/>
            <a:ext cx="449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Статья 57 Конституции</a:t>
            </a:r>
            <a:endParaRPr lang="ru-RU" sz="2800" dirty="0"/>
          </a:p>
          <a:p>
            <a:r>
              <a:rPr lang="ru-RU" sz="2800" dirty="0"/>
              <a:t>Каждый обязан платить законно установленные налоги и сборы. Законы, устанавливающие новые налоги или ухудшающие положение налогоплательщиков, обратной силы не имеют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02683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0906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751344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/>
          </a:p>
          <a:p>
            <a:r>
              <a:rPr lang="ru-RU" sz="2000" b="1" dirty="0" smtClean="0"/>
              <a:t>1 </a:t>
            </a:r>
            <a:r>
              <a:rPr lang="ru-RU" sz="2000" b="1" dirty="0"/>
              <a:t>группа: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Работа </a:t>
            </a:r>
            <a:r>
              <a:rPr lang="ru-RU" sz="2000" dirty="0"/>
              <a:t>со словарем Брокгауза и Эфрона 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отрабатывается понятие «Налоги»).</a:t>
            </a:r>
          </a:p>
          <a:p>
            <a:r>
              <a:rPr lang="ru-RU" sz="2000" b="1" dirty="0"/>
              <a:t>2 группа: </a:t>
            </a:r>
            <a:endParaRPr lang="ru-RU" sz="2000" dirty="0"/>
          </a:p>
          <a:p>
            <a:r>
              <a:rPr lang="ru-RU" sz="2000" dirty="0"/>
              <a:t> - Работа с толковым  словарем Ожегова  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отрабатывается понятие «Налоги»).</a:t>
            </a:r>
          </a:p>
          <a:p>
            <a:r>
              <a:rPr lang="ru-RU" sz="2000" b="1" dirty="0"/>
              <a:t>3 группа</a:t>
            </a:r>
            <a:r>
              <a:rPr lang="ru-RU" sz="2000" dirty="0"/>
              <a:t>: </a:t>
            </a:r>
          </a:p>
          <a:p>
            <a:r>
              <a:rPr lang="ru-RU" sz="2000" dirty="0"/>
              <a:t>- Работа с Налоговым Кодексом (в ред. Федерального</a:t>
            </a:r>
            <a:r>
              <a:rPr lang="ru-RU" sz="2000" i="1" dirty="0"/>
              <a:t> </a:t>
            </a:r>
            <a:r>
              <a:rPr lang="ru-RU" sz="2000" i="1" u="sng" dirty="0">
                <a:hlinkClick r:id="rId2"/>
              </a:rPr>
              <a:t>закона</a:t>
            </a:r>
            <a:r>
              <a:rPr lang="ru-RU" sz="2000" u="sng" dirty="0"/>
              <a:t> </a:t>
            </a:r>
            <a:r>
              <a:rPr lang="ru-RU" sz="2000" dirty="0"/>
              <a:t>от 03.07.2016 N 243-ФЗ</a:t>
            </a:r>
            <a:r>
              <a:rPr lang="ru-RU" sz="2000" dirty="0" smtClean="0"/>
              <a:t>)   (</a:t>
            </a:r>
            <a:r>
              <a:rPr lang="ru-RU" sz="2000" dirty="0"/>
              <a:t>часть 1, статья 8) 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http://www.consultant.ru/document/cons_doc_LAW_19671/fd3039f558e14477ce752eb9789b02a023fbc006/</a:t>
            </a:r>
            <a:endParaRPr lang="ru-RU" sz="2000" dirty="0"/>
          </a:p>
          <a:p>
            <a:r>
              <a:rPr lang="ru-RU" sz="2000" dirty="0" smtClean="0"/>
              <a:t>4 </a:t>
            </a:r>
            <a:r>
              <a:rPr lang="ru-RU" sz="2000" dirty="0"/>
              <a:t>группа</a:t>
            </a:r>
          </a:p>
          <a:p>
            <a:r>
              <a:rPr lang="ru-RU" sz="2000" u="sng" dirty="0" smtClean="0"/>
              <a:t>Работа в удаленном читальном зале </a:t>
            </a:r>
            <a:r>
              <a:rPr lang="ru-RU" sz="2000" u="sng" dirty="0"/>
              <a:t>Президентской библиотеки имени </a:t>
            </a:r>
            <a:r>
              <a:rPr lang="ru-RU" sz="2000" u="sng" dirty="0" err="1"/>
              <a:t>Б.Н.Ельцина</a:t>
            </a:r>
            <a:r>
              <a:rPr lang="ru-RU" sz="2000" u="sng" dirty="0"/>
              <a:t>. </a:t>
            </a:r>
            <a:r>
              <a:rPr lang="ru-RU" sz="2000" u="sng" dirty="0" smtClean="0"/>
              <a:t>Учебное пособие </a:t>
            </a:r>
            <a:r>
              <a:rPr lang="ru-RU" sz="2000" u="sng" dirty="0"/>
              <a:t>«</a:t>
            </a:r>
            <a:r>
              <a:rPr lang="ru-RU" sz="2000" u="sng" dirty="0" smtClean="0"/>
              <a:t>Налоги в </a:t>
            </a:r>
            <a:r>
              <a:rPr lang="ru-RU" sz="2000" u="sng" dirty="0"/>
              <a:t>РФ » </a:t>
            </a:r>
            <a:r>
              <a:rPr lang="ru-RU" sz="2000" u="sng" dirty="0" smtClean="0"/>
              <a:t>под редакцией Колчина С.П., с.6-10.</a:t>
            </a:r>
            <a:endParaRPr lang="ru-RU" sz="2000" u="sng" dirty="0" smtClean="0"/>
          </a:p>
          <a:p>
            <a:r>
              <a:rPr lang="en-US" sz="2000" dirty="0" smtClean="0">
                <a:hlinkClick r:id="rId4"/>
              </a:rPr>
              <a:t>http://rrr.prlib.ru/item.aspx?id_node=n41743108 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3074" name="Picture 2" descr="C:\Users\Надежда\Desktop\10140407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36" y="1219201"/>
            <a:ext cx="149629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дежда\Desktop\10123172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681" y="533400"/>
            <a:ext cx="1530967" cy="197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112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838201"/>
            <a:ext cx="792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Налоговый  </a:t>
            </a:r>
            <a:r>
              <a:rPr lang="ru-RU" sz="2400" dirty="0"/>
              <a:t>кодекс  -  свод  законов  о  правах,  обязанностях  и  ответственности  как  налогоплательщиков,  так  и  органов  осуществляющих  сбор  </a:t>
            </a:r>
            <a:r>
              <a:rPr lang="ru-RU" sz="2400" dirty="0" smtClean="0"/>
              <a:t>налогов</a:t>
            </a:r>
            <a:r>
              <a:rPr lang="ru-RU" sz="2400" dirty="0"/>
              <a:t>,  порядке  и  сроках    их  взимания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	</a:t>
            </a:r>
            <a:r>
              <a:rPr lang="ru-RU" sz="2400" i="1" dirty="0" smtClean="0"/>
              <a:t> </a:t>
            </a:r>
            <a:r>
              <a:rPr lang="ru-RU" sz="2400" dirty="0" smtClean="0"/>
              <a:t>Под налогом понимается обязательный, </a:t>
            </a:r>
            <a:r>
              <a:rPr lang="ru-RU" sz="2400" dirty="0"/>
              <a:t>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sz="2400" dirty="0" smtClean="0"/>
              <a:t>.</a:t>
            </a:r>
            <a:r>
              <a:rPr lang="ru-RU" sz="2400" i="1" dirty="0"/>
              <a:t> </a:t>
            </a:r>
            <a:endParaRPr lang="ru-RU" sz="2400" i="1" dirty="0" smtClean="0"/>
          </a:p>
          <a:p>
            <a:pPr algn="r"/>
            <a:r>
              <a:rPr lang="ru-RU" sz="2400" i="1" dirty="0" smtClean="0"/>
              <a:t>НК </a:t>
            </a:r>
            <a:r>
              <a:rPr lang="ru-RU" sz="2400" i="1" dirty="0"/>
              <a:t>РФ (часть  1, статья 8)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24830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357339/f8d9e3cd-c8cd-4f7f-9bb6-e8b8ea577f64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914400"/>
            <a:ext cx="2530475" cy="213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.om1.ru/localStorage/news/c4/71/3e/f3/c4713ef3_resizedScaled_1020to5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399"/>
            <a:ext cx="2495030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vot69.ru/wp-content/uploads/2019/04/avtonalogi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475230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uroexbank.ru/wp-content/uploads/2018/10/nalog20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4" y="3581400"/>
            <a:ext cx="245427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ww.1obl.ru/upload/resize_cache/iblock/019/1000_563_2/01958b3d23fb11e3f326e11c2bc7055d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80" y="3507798"/>
            <a:ext cx="2355850" cy="251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www.tourprom.ru/site_media/images/upload/2017/11/7/newsphoto/isk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80088"/>
            <a:ext cx="2322830" cy="2539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2992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Виды налогов.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-218152"/>
            <a:ext cx="82296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200" dirty="0" smtClean="0"/>
              <a:t>1</a:t>
            </a:r>
            <a:r>
              <a:rPr lang="ru-RU" sz="2200" dirty="0"/>
              <a:t>. </a:t>
            </a:r>
            <a:r>
              <a:rPr lang="ru-RU" sz="2200" b="1" dirty="0"/>
              <a:t>По методу взимания</a:t>
            </a:r>
            <a:r>
              <a:rPr lang="ru-RU" sz="2200" dirty="0"/>
              <a:t> налоги делятся на </a:t>
            </a:r>
            <a:r>
              <a:rPr lang="ru-RU" sz="2200" b="1" dirty="0"/>
              <a:t>прямые </a:t>
            </a:r>
            <a:r>
              <a:rPr lang="ru-RU" sz="2200" dirty="0"/>
              <a:t>и </a:t>
            </a:r>
            <a:r>
              <a:rPr lang="ru-RU" sz="2200" b="1" dirty="0"/>
              <a:t>косвенные</a:t>
            </a:r>
            <a:r>
              <a:rPr lang="ru-RU" sz="2200" dirty="0"/>
              <a:t>.</a:t>
            </a:r>
          </a:p>
          <a:p>
            <a:r>
              <a:rPr lang="ru-RU" sz="2200" b="1" dirty="0"/>
              <a:t>Прямые налоги</a:t>
            </a:r>
            <a:r>
              <a:rPr lang="ru-RU" sz="2200" dirty="0"/>
              <a:t> взимаются с доходов или имущества налогоплательщика (физических или юридических лиц).</a:t>
            </a:r>
          </a:p>
          <a:p>
            <a:r>
              <a:rPr lang="ru-RU" sz="2200" dirty="0"/>
              <a:t>К прямым налогам в России относятся:</a:t>
            </a:r>
          </a:p>
          <a:p>
            <a:r>
              <a:rPr lang="ru-RU" sz="2200" dirty="0"/>
              <a:t>· подоходный налог (13 %),</a:t>
            </a:r>
          </a:p>
          <a:p>
            <a:r>
              <a:rPr lang="ru-RU" sz="2200" dirty="0"/>
              <a:t>· налог на прибыль организаций (20 %),</a:t>
            </a:r>
          </a:p>
          <a:p>
            <a:r>
              <a:rPr lang="ru-RU" sz="2200" dirty="0"/>
              <a:t>· налог на добычу полезных ископаемых,</a:t>
            </a:r>
          </a:p>
          <a:p>
            <a:r>
              <a:rPr lang="ru-RU" sz="2200" dirty="0"/>
              <a:t>· транспортный налог,</a:t>
            </a:r>
          </a:p>
          <a:p>
            <a:r>
              <a:rPr lang="ru-RU" sz="2200" dirty="0"/>
              <a:t>· налог на имущество организаций и физических лиц.</a:t>
            </a:r>
          </a:p>
          <a:p>
            <a:r>
              <a:rPr lang="ru-RU" sz="2200" b="1" dirty="0" smtClean="0"/>
              <a:t>Косвенные </a:t>
            </a:r>
            <a:r>
              <a:rPr lang="ru-RU" sz="2200" b="1" dirty="0"/>
              <a:t>налоги</a:t>
            </a:r>
            <a:r>
              <a:rPr lang="ru-RU" sz="2200" dirty="0"/>
              <a:t> взимаются с товаров и услуг, включаются в цену продукции и оплачивается ее потребителями.</a:t>
            </a:r>
          </a:p>
          <a:p>
            <a:r>
              <a:rPr lang="ru-RU" sz="2200" dirty="0"/>
              <a:t>Косвенные налоги:</a:t>
            </a:r>
          </a:p>
          <a:p>
            <a:r>
              <a:rPr lang="ru-RU" sz="2200" dirty="0"/>
              <a:t>· акцизы на отдельные виды товаров (сигареты, алкоголь, нефтепродукты, автомобили)</a:t>
            </a:r>
          </a:p>
          <a:p>
            <a:r>
              <a:rPr lang="ru-RU" sz="2200" dirty="0"/>
              <a:t>· налог на добавленную стоимость (НДС)</a:t>
            </a:r>
          </a:p>
          <a:p>
            <a:r>
              <a:rPr lang="ru-RU" sz="2200" dirty="0"/>
              <a:t>· таможенные пошлины.</a:t>
            </a:r>
          </a:p>
        </p:txBody>
      </p:sp>
    </p:spTree>
    <p:extLst>
      <p:ext uri="{BB962C8B-B14F-4D97-AF65-F5344CB8AC3E}">
        <p14:creationId xmlns:p14="http://schemas.microsoft.com/office/powerpoint/2010/main" val="21055141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0"/>
            <a:ext cx="83058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 smtClean="0"/>
          </a:p>
          <a:p>
            <a:endParaRPr lang="ru-RU" sz="2200" b="1" dirty="0"/>
          </a:p>
          <a:p>
            <a:pPr algn="just"/>
            <a:r>
              <a:rPr lang="ru-RU" sz="2200" b="1" dirty="0" smtClean="0"/>
              <a:t>По </a:t>
            </a:r>
            <a:r>
              <a:rPr lang="ru-RU" sz="2200" b="1" dirty="0"/>
              <a:t>характеру налоговых ставок</a:t>
            </a:r>
            <a:r>
              <a:rPr lang="ru-RU" sz="2200" dirty="0"/>
              <a:t> налоги делятся на: прогрессивные, пропорциональные и регрессивные.</a:t>
            </a:r>
          </a:p>
          <a:p>
            <a:pPr algn="just"/>
            <a:r>
              <a:rPr lang="ru-RU" sz="2200" b="1" dirty="0"/>
              <a:t>Прогрессивные налоги</a:t>
            </a:r>
            <a:r>
              <a:rPr lang="ru-RU" sz="2200" dirty="0"/>
              <a:t> – это налоги, ставки которых возрастают по мере роста величины объекта налогообложения. Такая система налогообложения в максимальной степени способствует перераспределению доходов, поскольку более богатые граждане платят в виде налогов большую часть своих доходов, чем менее обеспеченные.</a:t>
            </a:r>
          </a:p>
          <a:p>
            <a:pPr algn="just"/>
            <a:r>
              <a:rPr lang="ru-RU" sz="2200" b="1" dirty="0"/>
              <a:t>Пропорциональные налоги</a:t>
            </a:r>
            <a:r>
              <a:rPr lang="ru-RU" sz="2200" dirty="0"/>
              <a:t> – это налоги, ставки которых являются неизменными вне зависимости от величины объекта налогообложения. Примером пропорционального налога (или налога «с плоской шкалой») в современной России является налог на прибыль организаций.</a:t>
            </a:r>
          </a:p>
          <a:p>
            <a:pPr algn="just"/>
            <a:r>
              <a:rPr lang="ru-RU" sz="2200" b="1" dirty="0"/>
              <a:t>Регрессивные налоги</a:t>
            </a:r>
            <a:r>
              <a:rPr lang="ru-RU" sz="2200" dirty="0"/>
              <a:t> – это налоги, ставки которых уменьшаются по мере роста величины объекта налогообложения. Использование регрессивной системы налогообложения преследует, в первую очередь, цели вывода «из тени» доходов состоятельных 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25999668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2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247</TotalTime>
  <Words>330</Words>
  <Application>Microsoft Office PowerPoint</Application>
  <PresentationFormat>Экран (4:3)</PresentationFormat>
  <Paragraphs>151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Тема12</vt:lpstr>
      <vt:lpstr> Учитель: Вальтер Надежда Константиновна, учитель истории и обществознания Падунская СОШ, филиал  МАОУ «СОШ № 4»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налогов.  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налогов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народов</dc:title>
  <dc:creator>Наталья</dc:creator>
  <cp:lastModifiedBy>Надежда</cp:lastModifiedBy>
  <cp:revision>31</cp:revision>
  <dcterms:created xsi:type="dcterms:W3CDTF">2014-09-09T13:31:05Z</dcterms:created>
  <dcterms:modified xsi:type="dcterms:W3CDTF">2019-11-16T18:33:34Z</dcterms:modified>
</cp:coreProperties>
</file>