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99" r:id="rId3"/>
    <p:sldId id="297" r:id="rId4"/>
    <p:sldId id="305" r:id="rId5"/>
    <p:sldId id="302" r:id="rId6"/>
    <p:sldId id="304" r:id="rId7"/>
    <p:sldId id="298" r:id="rId8"/>
    <p:sldId id="296" r:id="rId9"/>
    <p:sldId id="306" r:id="rId10"/>
    <p:sldId id="30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E54"/>
    <a:srgbClr val="414042"/>
    <a:srgbClr val="6AA342"/>
    <a:srgbClr val="406CBA"/>
    <a:srgbClr val="F3B600"/>
    <a:srgbClr val="9C9C9C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3636" autoAdjust="0"/>
  </p:normalViewPr>
  <p:slideViewPr>
    <p:cSldViewPr snapToGrid="0">
      <p:cViewPr varScale="1">
        <p:scale>
          <a:sx n="97" d="100"/>
          <a:sy n="97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0A6C9-4792-4F4B-968A-2CA7AA3B1C0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6E5B-96F4-41D2-9BA0-E68C80DC8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3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2F7D0-B590-1C4B-98E5-50C3B9C353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2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6E5B-96F4-41D2-9BA0-E68C80DC8A5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286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6E5B-96F4-41D2-9BA0-E68C80DC8A5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519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6E5B-96F4-41D2-9BA0-E68C80DC8A5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626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6E5B-96F4-41D2-9BA0-E68C80DC8A5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030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6E5B-96F4-41D2-9BA0-E68C80DC8A5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63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c6f59039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c6f59039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7324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6E5B-96F4-41D2-9BA0-E68C80DC8A5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239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6E5B-96F4-41D2-9BA0-E68C80DC8A5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754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6E5B-96F4-41D2-9BA0-E68C80DC8A5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849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9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18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140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03951-677C-413D-A57E-808B2C9439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1173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91175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09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14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85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24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97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08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1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2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4C4B-A338-4C1E-ADC1-9C73C32B130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4B66A-689D-4094-B921-31AE38DC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3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728789" y="1819274"/>
            <a:ext cx="8853486" cy="3320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en-US"/>
            </a:defPPr>
            <a:lvl1pPr algn="ctr">
              <a:defRPr sz="1400" b="1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Подходы к повышению квалификации педагогических работников в  Тюменской области в 2021 году:</a:t>
            </a:r>
            <a:endParaRPr lang="ru-RU" sz="2800" dirty="0"/>
          </a:p>
          <a:p>
            <a:pPr defTabSz="457200">
              <a:defRPr/>
            </a:pPr>
            <a:r>
              <a:rPr lang="ru-RU" sz="3200" dirty="0" smtClean="0">
                <a:latin typeface="Calibri" panose="020F0502020204030204" pitchFamily="34" charset="0"/>
                <a:cs typeface="DejaVu Sans"/>
              </a:rPr>
              <a:t>сопровождение педагога в межкурсовой период</a:t>
            </a:r>
            <a:endParaRPr lang="ru-RU" sz="3200" b="0" dirty="0">
              <a:latin typeface="Calibri" panose="020F0502020204030204" pitchFamily="34" charset="0"/>
              <a:cs typeface="DejaVu San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54170" y="6536005"/>
            <a:ext cx="394831" cy="19817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altLang="ru-RU" sz="1000" dirty="0">
                <a:solidFill>
                  <a:schemeClr val="accent3">
                    <a:lumMod val="75000"/>
                  </a:schemeClr>
                </a:solidFill>
                <a:latin typeface="+mj-lt"/>
                <a:cs typeface="Arial" charset="0"/>
              </a:rPr>
              <a:t>1</a:t>
            </a:r>
          </a:p>
        </p:txBody>
      </p:sp>
      <p:pic>
        <p:nvPicPr>
          <p:cNvPr id="5" name="Picture 2" descr="ÐÐ°ÑÑÐ¸Ð½ÐºÐ¸ Ð¿Ð¾ Ð·Ð°Ð¿ÑÐ¾ÑÑ Ð¢ÐÐÐÐ Ð Ð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9" y="817564"/>
            <a:ext cx="12954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7295534" y="4981576"/>
            <a:ext cx="3844413" cy="175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ru-RU" sz="2000" dirty="0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Кускова</a:t>
            </a:r>
            <a:r>
              <a:rPr lang="ru-RU" altLang="ru-RU" sz="2000" dirty="0" smtClean="0">
                <a:solidFill>
                  <a:srgbClr val="0000FF"/>
                </a:solidFill>
              </a:rPr>
              <a:t> </a:t>
            </a:r>
            <a:r>
              <a:rPr lang="ru-RU" altLang="ru-RU" sz="2000" dirty="0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М.В., </a:t>
            </a:r>
          </a:p>
          <a:p>
            <a:pPr marL="0" indent="0">
              <a:buNone/>
            </a:pPr>
            <a:r>
              <a:rPr lang="ru-RU" altLang="ru-RU" sz="2000" dirty="0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проректор ТОГИРРО, </a:t>
            </a:r>
            <a:r>
              <a:rPr lang="ru-RU" altLang="ru-RU" sz="2000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руководитель </a:t>
            </a:r>
            <a:r>
              <a:rPr lang="ru-RU" altLang="ru-RU" sz="2000" smtClean="0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ЦНППМПР</a:t>
            </a:r>
          </a:p>
          <a:p>
            <a:pPr marL="0" indent="0">
              <a:buNone/>
            </a:pPr>
            <a:r>
              <a:rPr lang="ru-RU" altLang="ru-RU" sz="2000" smtClean="0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ru-RU" altLang="ru-RU" sz="2000" dirty="0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г. Тюмени</a:t>
            </a:r>
          </a:p>
        </p:txBody>
      </p:sp>
    </p:spTree>
    <p:extLst>
      <p:ext uri="{BB962C8B-B14F-4D97-AF65-F5344CB8AC3E}">
        <p14:creationId xmlns:p14="http://schemas.microsoft.com/office/powerpoint/2010/main" val="41281286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6554" y="232719"/>
            <a:ext cx="8461371" cy="1325563"/>
          </a:xfrm>
        </p:spPr>
        <p:txBody>
          <a:bodyPr>
            <a:noAutofit/>
          </a:bodyPr>
          <a:lstStyle/>
          <a:p>
            <a:pPr lvl="0"/>
            <a:r>
              <a:rPr lang="ru-RU" sz="3200" b="1" dirty="0"/>
              <a:t>Руководители и специалисты муниципальных органов управления образованием</a:t>
            </a:r>
            <a:r>
              <a:rPr lang="ru-RU" sz="3200" dirty="0" smtClean="0"/>
              <a:t>: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0104" y="968347"/>
            <a:ext cx="10914529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800" dirty="0"/>
          </a:p>
          <a:p>
            <a:endParaRPr lang="ru-RU" sz="1800" dirty="0"/>
          </a:p>
          <a:p>
            <a:r>
              <a:rPr lang="ru-RU" dirty="0"/>
              <a:t>зимняя сессия </a:t>
            </a:r>
            <a:r>
              <a:rPr lang="ru-RU" dirty="0" smtClean="0"/>
              <a:t>«</a:t>
            </a:r>
            <a:r>
              <a:rPr lang="ru-RU" dirty="0"/>
              <a:t>Оценка муниципальных механизмов управления качество образования»;</a:t>
            </a:r>
          </a:p>
          <a:p>
            <a:r>
              <a:rPr lang="ru-RU" dirty="0" smtClean="0"/>
              <a:t> </a:t>
            </a:r>
            <a:r>
              <a:rPr lang="ru-RU" dirty="0"/>
              <a:t>весенняя сессия «Школы с низкими образовательными результатами: муниципальные программы улучшения образовательных результатов, контроль;</a:t>
            </a:r>
          </a:p>
          <a:p>
            <a:r>
              <a:rPr lang="ru-RU" dirty="0" smtClean="0"/>
              <a:t> </a:t>
            </a:r>
            <a:r>
              <a:rPr lang="ru-RU" dirty="0"/>
              <a:t>летняя сессия (август) «Управление воспитательными системами: результаты апробации программ воспитания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4" name="Picture 2" descr="ÐÐ°ÑÑÐ¸Ð½ÐºÐ¸ Ð¿Ð¾ Ð·Ð°Ð¿ÑÐ¾ÑÑ Ð¢ÐÐÐÐ Ð Ð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9233" y="106718"/>
            <a:ext cx="12954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7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0300" y="197275"/>
            <a:ext cx="8873096" cy="1325563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 Целевые ориентиры в работе с кадрами:</a:t>
            </a:r>
            <a:endParaRPr lang="ru-RU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7796" y="1308456"/>
            <a:ext cx="10914529" cy="5032375"/>
          </a:xfrm>
        </p:spPr>
        <p:txBody>
          <a:bodyPr>
            <a:noAutofit/>
          </a:bodyPr>
          <a:lstStyle/>
          <a:p>
            <a:endParaRPr lang="ru-RU" sz="1800" dirty="0"/>
          </a:p>
          <a:p>
            <a:endParaRPr lang="ru-RU" sz="1800" dirty="0"/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для реализации национальной системы профессионального роста педагогических работников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методического сопровождения </a:t>
            </a:r>
            <a:r>
              <a:rPr lang="ru-RU" sz="2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педагогических работников и управленческих кадров</a:t>
            </a:r>
          </a:p>
        </p:txBody>
      </p:sp>
      <p:pic>
        <p:nvPicPr>
          <p:cNvPr id="4" name="Picture 2" descr="ÐÐ°ÑÑÐ¸Ð½ÐºÐ¸ Ð¿Ð¾ Ð·Ð°Ð¿ÑÐ¾ÑÑ Ð¢ÐÐÐÐ Ð Ð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6925" y="106719"/>
            <a:ext cx="12954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83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490" y="645674"/>
            <a:ext cx="9277449" cy="1325563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 Изменения в подходах к организации повышения квалификации обусловлены: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7796" y="1308456"/>
            <a:ext cx="10914529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800" dirty="0"/>
          </a:p>
          <a:p>
            <a:endParaRPr lang="ru-RU" sz="1800" dirty="0"/>
          </a:p>
          <a:p>
            <a:pPr>
              <a:buFontTx/>
              <a:buChar char="-"/>
            </a:pPr>
            <a:r>
              <a:rPr lang="ru-RU" sz="2400" b="1" dirty="0" smtClean="0"/>
              <a:t>Необходимостью персонифицированной работы с </a:t>
            </a:r>
            <a:r>
              <a:rPr lang="ru-RU" sz="2400" dirty="0" smtClean="0"/>
              <a:t>педагогами </a:t>
            </a:r>
            <a:r>
              <a:rPr lang="ru-RU" sz="2400" dirty="0" smtClean="0"/>
              <a:t>школ с низкими/нестабильными результатами (кластеризация ОО). В ГЗ ТОГИРРО определена категория педагогов </a:t>
            </a:r>
            <a:r>
              <a:rPr lang="ru-RU" sz="2400" dirty="0" smtClean="0"/>
              <a:t>этих школ.</a:t>
            </a:r>
          </a:p>
          <a:p>
            <a:pPr>
              <a:buFontTx/>
              <a:buChar char="-"/>
            </a:pPr>
            <a:r>
              <a:rPr lang="ru-RU" sz="2400" dirty="0" smtClean="0"/>
              <a:t>Необходимостью </a:t>
            </a:r>
            <a:r>
              <a:rPr lang="ru-RU" sz="2400" b="1" dirty="0" smtClean="0"/>
              <a:t>выделения актуального содержания </a:t>
            </a:r>
            <a:r>
              <a:rPr lang="ru-RU" sz="2400" dirty="0" smtClean="0"/>
              <a:t>для групп </a:t>
            </a:r>
            <a:r>
              <a:rPr lang="ru-RU" sz="2400" dirty="0" smtClean="0"/>
              <a:t>учителей-предметников: естественно-научного </a:t>
            </a:r>
            <a:r>
              <a:rPr lang="ru-RU" sz="2400" dirty="0" smtClean="0"/>
              <a:t>цикла, </a:t>
            </a:r>
            <a:r>
              <a:rPr lang="ru-RU" sz="2400" dirty="0" smtClean="0"/>
              <a:t>гуманитарного </a:t>
            </a:r>
            <a:r>
              <a:rPr lang="ru-RU" sz="2400" dirty="0" smtClean="0"/>
              <a:t>цикла, учителя начальных классов, учителя технологии, учителя предметов развивающего цикла. </a:t>
            </a:r>
          </a:p>
          <a:p>
            <a:pPr>
              <a:buFontTx/>
              <a:buChar char="-"/>
            </a:pPr>
            <a:r>
              <a:rPr lang="ru-RU" sz="2400" dirty="0" smtClean="0"/>
              <a:t>Потребностью </a:t>
            </a:r>
            <a:r>
              <a:rPr lang="ru-RU" sz="2400" dirty="0" smtClean="0"/>
              <a:t>в подготовке муниципальных </a:t>
            </a:r>
            <a:r>
              <a:rPr lang="ru-RU" sz="2400" dirty="0" err="1" smtClean="0"/>
              <a:t>тьюторов</a:t>
            </a:r>
            <a:r>
              <a:rPr lang="ru-RU" sz="2400" dirty="0" smtClean="0"/>
              <a:t> по тематике изучения </a:t>
            </a:r>
            <a:r>
              <a:rPr lang="ru-RU" sz="2400" b="1" dirty="0" smtClean="0"/>
              <a:t>родных языков</a:t>
            </a:r>
            <a:r>
              <a:rPr lang="ru-RU" sz="2400" dirty="0" smtClean="0"/>
              <a:t>;</a:t>
            </a:r>
          </a:p>
          <a:p>
            <a:pPr>
              <a:buFontTx/>
              <a:buChar char="-"/>
            </a:pPr>
            <a:r>
              <a:rPr lang="ru-RU" sz="2400" dirty="0" smtClean="0"/>
              <a:t>Необходимостью реализации единых подходов к </a:t>
            </a:r>
            <a:r>
              <a:rPr lang="ru-RU" sz="2400" b="1" dirty="0" smtClean="0"/>
              <a:t>развитию воспитания</a:t>
            </a:r>
          </a:p>
          <a:p>
            <a:pPr>
              <a:buFontTx/>
              <a:buChar char="-"/>
            </a:pPr>
            <a:r>
              <a:rPr lang="ru-RU" sz="2400" dirty="0" smtClean="0"/>
              <a:t>Запросом на курсовые мероприятия в дошкольном образовании </a:t>
            </a:r>
            <a:r>
              <a:rPr lang="ru-RU" sz="2400" b="1" dirty="0" smtClean="0"/>
              <a:t>для команд </a:t>
            </a:r>
            <a:r>
              <a:rPr lang="ru-RU" sz="2400" dirty="0" smtClean="0"/>
              <a:t>управленцев и методистов.  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ÐÐ°ÑÑÐ¸Ð½ÐºÐ¸ Ð¿Ð¾ Ð·Ð°Ð¿ÑÐ¾ÑÑ Ð¢ÐÐÐÐ Ð Ð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9233" y="106718"/>
            <a:ext cx="12954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947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490" y="645674"/>
            <a:ext cx="9277449" cy="1325563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 Изменения в подходах к организации повышения квалификации обусловлены: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7796" y="1308456"/>
            <a:ext cx="10914529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800" dirty="0"/>
          </a:p>
          <a:p>
            <a:endParaRPr lang="ru-RU" sz="1800" dirty="0"/>
          </a:p>
          <a:p>
            <a:pPr>
              <a:buFontTx/>
              <a:buChar char="-"/>
            </a:pPr>
            <a:r>
              <a:rPr lang="ru-RU" sz="2400" dirty="0" smtClean="0"/>
              <a:t>Определением </a:t>
            </a:r>
            <a:r>
              <a:rPr lang="ru-RU" sz="2400" b="1" dirty="0" smtClean="0"/>
              <a:t>инварианта содержания </a:t>
            </a:r>
            <a:r>
              <a:rPr lang="ru-RU" sz="2400" dirty="0" smtClean="0"/>
              <a:t>программ повышения квалификации, обеспечивающих включенность педагогов в реализацию </a:t>
            </a:r>
            <a:r>
              <a:rPr lang="ru-RU" sz="2400" b="1" i="1" dirty="0" smtClean="0"/>
              <a:t>мероприятий Национального проекта «Образование», поручений педагогического форума</a:t>
            </a:r>
            <a:r>
              <a:rPr lang="ru-RU" sz="2400" dirty="0" smtClean="0"/>
              <a:t>: сетевое взаимодействие; профориентация; оценочные процедуры, их использование в реализации адресных мер; международные исследования качества образования (функциональная грамотность); участие в проектах, реализация концепций предметных областей; формирование «цифровой зрелости», консультационная работа с родителями</a:t>
            </a:r>
          </a:p>
        </p:txBody>
      </p:sp>
      <p:pic>
        <p:nvPicPr>
          <p:cNvPr id="4" name="Picture 2" descr="ÐÐ°ÑÑÐ¸Ð½ÐºÐ¸ Ð¿Ð¾ Ð·Ð°Ð¿ÑÐ¾ÑÑ Ð¢ÐÐÐÐ Ð Ð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9233" y="106718"/>
            <a:ext cx="12954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4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65143" y="1090440"/>
            <a:ext cx="291496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Дистанционный модуль</a:t>
            </a:r>
          </a:p>
          <a:p>
            <a:pPr algn="ctr">
              <a:defRPr/>
            </a:pPr>
            <a:r>
              <a:rPr lang="ru-RU" sz="160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12 </a:t>
            </a:r>
            <a:r>
              <a:rPr lang="ru-RU" sz="16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часов (за неделю до очного)</a:t>
            </a:r>
            <a:endParaRPr lang="ru-RU" sz="16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05226" y="778558"/>
            <a:ext cx="283455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очный модуль 36 </a:t>
            </a:r>
            <a:r>
              <a:rPr lang="ru-RU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часов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02614" y="500064"/>
            <a:ext cx="2200275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итоговая диагностика</a:t>
            </a:r>
          </a:p>
          <a:p>
            <a:pPr algn="ctr">
              <a:defRPr/>
            </a:pPr>
            <a:r>
              <a:rPr lang="ru-RU" sz="2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4 часа</a:t>
            </a:r>
            <a:endParaRPr lang="ru-RU" sz="20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00324" y="814759"/>
            <a:ext cx="533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Ж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</a:p>
          <a:p>
            <a:pPr algn="ctr"/>
            <a:r>
              <a:rPr lang="ru-RU" alt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9222" name="Прямоугольник 11"/>
          <p:cNvSpPr>
            <a:spLocks noChangeArrowheads="1"/>
          </p:cNvSpPr>
          <p:nvPr/>
        </p:nvSpPr>
        <p:spPr bwMode="auto">
          <a:xfrm>
            <a:off x="427889" y="3825383"/>
            <a:ext cx="5334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endParaRPr lang="ru-RU" altLang="ru-RU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Ь</a:t>
            </a: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endParaRPr lang="ru-RU" altLang="ru-RU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</a:p>
          <a:p>
            <a:pPr algn="ctr"/>
            <a:r>
              <a:rPr lang="ru-RU" alt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712913" y="3810000"/>
            <a:ext cx="85661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752600" y="544513"/>
            <a:ext cx="85661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52600" y="6781800"/>
            <a:ext cx="85661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226" name="Прямоугольник 13"/>
          <p:cNvSpPr>
            <a:spLocks noChangeArrowheads="1"/>
          </p:cNvSpPr>
          <p:nvPr/>
        </p:nvSpPr>
        <p:spPr bwMode="auto">
          <a:xfrm>
            <a:off x="1712913" y="1647032"/>
            <a:ext cx="2816143" cy="20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ru-RU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Дистанционно </a:t>
            </a:r>
            <a:endParaRPr lang="ru-RU" altLang="ru-RU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FontTx/>
              <a:buChar char="-"/>
            </a:pPr>
            <a:r>
              <a:rPr lang="ru-RU" altLang="ru-RU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Заполнение профиля учителя,</a:t>
            </a:r>
          </a:p>
          <a:p>
            <a:pPr>
              <a:lnSpc>
                <a:spcPct val="115000"/>
              </a:lnSpc>
              <a:buFontTx/>
              <a:buChar char="-"/>
            </a:pPr>
            <a:r>
              <a:rPr lang="ru-RU" altLang="ru-RU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Входное тестирование,</a:t>
            </a:r>
          </a:p>
          <a:p>
            <a:pPr>
              <a:lnSpc>
                <a:spcPct val="115000"/>
              </a:lnSpc>
              <a:buFontTx/>
              <a:buChar char="-"/>
            </a:pPr>
            <a:r>
              <a:rPr lang="ru-RU" altLang="ru-RU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>
                <a:cs typeface="Times New Roman" panose="02020603050405020304" pitchFamily="18" charset="0"/>
              </a:rPr>
              <a:t>Первичное знакомство с содержанием программы курсов, формой итоговой аттестации</a:t>
            </a:r>
            <a:endParaRPr lang="ru-RU" altLang="ru-RU" sz="1200" dirty="0"/>
          </a:p>
          <a:p>
            <a:pPr marL="0" indent="0">
              <a:lnSpc>
                <a:spcPct val="115000"/>
              </a:lnSpc>
            </a:pPr>
            <a:r>
              <a:rPr lang="ru-RU" altLang="ru-RU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документами, концепциями и др., короткими </a:t>
            </a:r>
            <a:r>
              <a:rPr lang="ru-RU" altLang="ru-RU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видеолекциями</a:t>
            </a:r>
            <a:r>
              <a:rPr lang="ru-RU" altLang="ru-RU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altLang="ru-RU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др.</a:t>
            </a:r>
            <a:endParaRPr lang="ru-RU" alt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28" name="Прямоугольник 20"/>
          <p:cNvSpPr>
            <a:spLocks noChangeArrowheads="1"/>
          </p:cNvSpPr>
          <p:nvPr/>
        </p:nvSpPr>
        <p:spPr bwMode="auto">
          <a:xfrm>
            <a:off x="5737225" y="3881438"/>
            <a:ext cx="2389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endParaRPr lang="ru-RU" altLang="ru-RU" sz="24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752600" y="1582738"/>
            <a:ext cx="85661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771651" y="-17463"/>
            <a:ext cx="8755063" cy="410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Модель курсов для педагогов-предметников на 202</a:t>
            </a:r>
            <a:r>
              <a:rPr lang="en-US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год </a:t>
            </a:r>
            <a:r>
              <a:rPr lang="en-US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52</a:t>
            </a: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ч.</a:t>
            </a:r>
            <a:r>
              <a:rPr lang="en-US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32" name="Номер слайда 1"/>
          <p:cNvSpPr txBox="1">
            <a:spLocks noGrp="1"/>
          </p:cNvSpPr>
          <p:nvPr/>
        </p:nvSpPr>
        <p:spPr bwMode="auto">
          <a:xfrm>
            <a:off x="8610600" y="6492876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ru-RU" sz="900">
                <a:solidFill>
                  <a:srgbClr val="4A382D"/>
                </a:solidFill>
              </a:rPr>
              <a:t>7</a:t>
            </a:r>
            <a:endParaRPr lang="ru-RU" altLang="ru-RU" sz="900">
              <a:solidFill>
                <a:srgbClr val="4A382D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323318" y="1190626"/>
            <a:ext cx="0" cy="5759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669117" y="1090440"/>
            <a:ext cx="0" cy="5759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287169" y="651256"/>
            <a:ext cx="0" cy="5759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012717" y="588963"/>
            <a:ext cx="154146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Входная диагностика</a:t>
            </a:r>
            <a:endParaRPr lang="ru-RU" sz="12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239" name="Прямоугольник 13"/>
          <p:cNvSpPr>
            <a:spLocks noChangeArrowheads="1"/>
          </p:cNvSpPr>
          <p:nvPr/>
        </p:nvSpPr>
        <p:spPr bwMode="auto">
          <a:xfrm>
            <a:off x="1615850" y="4006602"/>
            <a:ext cx="2817159" cy="196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ru-RU" altLang="ru-RU" sz="1200" dirty="0" smtClean="0"/>
              <a:t>Короткая информация о квалификации и </a:t>
            </a:r>
            <a:r>
              <a:rPr lang="ru-RU" altLang="ru-RU" sz="1200" dirty="0">
                <a:ea typeface="Calibri" panose="020F0502020204030204" pitchFamily="34" charset="0"/>
                <a:cs typeface="Times New Roman" panose="02020603050405020304" pitchFamily="18" charset="0"/>
              </a:rPr>
              <a:t>результатах </a:t>
            </a:r>
            <a:r>
              <a:rPr lang="ru-RU" altLang="ru-RU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работы педагога для подбора вариативного модуля по запросу педагога</a:t>
            </a:r>
          </a:p>
          <a:p>
            <a:pPr>
              <a:buFontTx/>
              <a:buChar char="-"/>
            </a:pPr>
            <a:r>
              <a:rPr lang="ru-RU" altLang="ru-RU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-анализ тестирования, выявление  предметных дефицитов;</a:t>
            </a:r>
          </a:p>
          <a:p>
            <a:pPr>
              <a:buFontTx/>
              <a:buChar char="-"/>
            </a:pPr>
            <a:r>
              <a:rPr lang="ru-RU" altLang="ru-RU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Мотивация на эффективную работу на курсах</a:t>
            </a:r>
          </a:p>
          <a:p>
            <a:pPr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ru-RU" alt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40" name="Прямоугольник 13"/>
          <p:cNvSpPr>
            <a:spLocks noChangeArrowheads="1"/>
          </p:cNvSpPr>
          <p:nvPr/>
        </p:nvSpPr>
        <p:spPr bwMode="auto">
          <a:xfrm>
            <a:off x="4669117" y="3889310"/>
            <a:ext cx="333823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200" dirty="0" smtClean="0"/>
              <a:t>Создание методических продуктов учителем:</a:t>
            </a:r>
          </a:p>
          <a:p>
            <a:r>
              <a:rPr lang="ru-RU" altLang="ru-RU" sz="1200" dirty="0"/>
              <a:t>-</a:t>
            </a:r>
            <a:r>
              <a:rPr lang="ru-RU" altLang="ru-RU" sz="1200" dirty="0" smtClean="0"/>
              <a:t>  проекты «</a:t>
            </a:r>
            <a:r>
              <a:rPr lang="ru-RU" altLang="ru-RU" sz="1200" dirty="0"/>
              <a:t>цифрового» </a:t>
            </a:r>
            <a:r>
              <a:rPr lang="ru-RU" altLang="ru-RU" sz="1200" dirty="0" smtClean="0"/>
              <a:t>урока,</a:t>
            </a:r>
            <a:endParaRPr lang="ru-RU" altLang="ru-RU" sz="1200" dirty="0"/>
          </a:p>
          <a:p>
            <a:pPr marL="285750" indent="-285750">
              <a:buFontTx/>
              <a:buChar char="-"/>
            </a:pPr>
            <a:r>
              <a:rPr lang="ru-RU" altLang="ru-RU" sz="1200" dirty="0" smtClean="0"/>
              <a:t>приемы работы с разными категориями детей на основе анализа результатов, </a:t>
            </a:r>
          </a:p>
          <a:p>
            <a:pPr marL="285750" indent="-285750">
              <a:buFontTx/>
              <a:buChar char="-"/>
            </a:pPr>
            <a:r>
              <a:rPr lang="ru-RU" altLang="ru-RU" sz="1200" dirty="0" smtClean="0"/>
              <a:t>задания, обеспечивающие формирование функциональной грамотности и др. </a:t>
            </a:r>
            <a:endParaRPr lang="ru-RU" alt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41" name="Прямоугольник 13"/>
          <p:cNvSpPr>
            <a:spLocks noChangeArrowheads="1"/>
          </p:cNvSpPr>
          <p:nvPr/>
        </p:nvSpPr>
        <p:spPr bwMode="auto">
          <a:xfrm flipH="1">
            <a:off x="8447926" y="3945990"/>
            <a:ext cx="23177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ru-RU" altLang="ru-RU" sz="1200" dirty="0" smtClean="0"/>
              <a:t>Проверка уровня освоенного слушателем в ходе курсов (материалы кафедр)</a:t>
            </a:r>
          </a:p>
          <a:p>
            <a:pPr>
              <a:buFontTx/>
              <a:buChar char="-"/>
            </a:pPr>
            <a:r>
              <a:rPr lang="ru-RU" altLang="ru-RU" sz="1200" i="1" dirty="0" smtClean="0"/>
              <a:t>Определение уровня </a:t>
            </a:r>
            <a:r>
              <a:rPr lang="ru-RU" altLang="ru-RU" sz="1200" i="1" dirty="0" err="1" smtClean="0"/>
              <a:t>профкомпетенций</a:t>
            </a:r>
            <a:r>
              <a:rPr lang="ru-RU" altLang="ru-RU" sz="1200" i="1" dirty="0" smtClean="0"/>
              <a:t> (диагностика ЦОК)</a:t>
            </a:r>
          </a:p>
          <a:p>
            <a:pPr>
              <a:buFontTx/>
              <a:buChar char="-"/>
            </a:pPr>
            <a:r>
              <a:rPr lang="ru-RU" altLang="ru-RU" sz="1200" dirty="0" smtClean="0"/>
              <a:t>Подготовка рекомендаций для построения ИОМ в межкурсовой период</a:t>
            </a:r>
          </a:p>
        </p:txBody>
      </p:sp>
      <p:sp>
        <p:nvSpPr>
          <p:cNvPr id="29" name="Прямоугольник 13"/>
          <p:cNvSpPr>
            <a:spLocks noChangeArrowheads="1"/>
          </p:cNvSpPr>
          <p:nvPr/>
        </p:nvSpPr>
        <p:spPr bwMode="auto">
          <a:xfrm>
            <a:off x="5032512" y="1492251"/>
            <a:ext cx="2765567" cy="285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lnSpc>
                <a:spcPct val="115000"/>
              </a:lnSpc>
            </a:pPr>
            <a:r>
              <a:rPr lang="ru-RU" sz="1200" dirty="0"/>
              <a:t>1. Предметный </a:t>
            </a:r>
            <a:r>
              <a:rPr lang="ru-RU" sz="1200" dirty="0" smtClean="0"/>
              <a:t>модуль. Обновление содержания</a:t>
            </a:r>
          </a:p>
          <a:p>
            <a:pPr marL="0" indent="0" algn="just">
              <a:lnSpc>
                <a:spcPct val="115000"/>
              </a:lnSpc>
            </a:pPr>
            <a:r>
              <a:rPr lang="ru-RU" sz="1200" dirty="0" smtClean="0"/>
              <a:t>2. </a:t>
            </a:r>
            <a:r>
              <a:rPr lang="ru-RU" sz="1200" dirty="0" err="1" smtClean="0"/>
              <a:t>Диагностико</a:t>
            </a:r>
            <a:r>
              <a:rPr lang="ru-RU" sz="1200" dirty="0" smtClean="0"/>
              <a:t> </a:t>
            </a:r>
            <a:r>
              <a:rPr lang="ru-RU" sz="1200" dirty="0"/>
              <a:t>– оценочный </a:t>
            </a:r>
            <a:r>
              <a:rPr lang="ru-RU" sz="1200" dirty="0" smtClean="0"/>
              <a:t>модуль. Особенности </a:t>
            </a:r>
            <a:r>
              <a:rPr lang="ru-RU" sz="1200" dirty="0"/>
              <a:t>оценивания </a:t>
            </a:r>
            <a:r>
              <a:rPr lang="ru-RU" sz="1200" dirty="0" smtClean="0"/>
              <a:t>достижений</a:t>
            </a:r>
            <a:r>
              <a:rPr lang="ru-RU" sz="1200" dirty="0"/>
              <a:t> </a:t>
            </a:r>
            <a:r>
              <a:rPr lang="ru-RU" sz="1200" dirty="0" smtClean="0"/>
              <a:t>обучающихся, использование результатов оценочных процедур</a:t>
            </a:r>
          </a:p>
          <a:p>
            <a:pPr marL="0" indent="0" algn="just">
              <a:lnSpc>
                <a:spcPct val="115000"/>
              </a:lnSpc>
            </a:pPr>
            <a:r>
              <a:rPr lang="ru-RU" sz="1200" dirty="0" smtClean="0"/>
              <a:t>3. Методический модуль. Современные технологии и образовательные ресурсы. Работа с разными категориями обучающихся</a:t>
            </a:r>
          </a:p>
          <a:p>
            <a:pPr marL="0" indent="0" algn="just">
              <a:lnSpc>
                <a:spcPct val="115000"/>
              </a:lnSpc>
            </a:pPr>
            <a:endParaRPr lang="ru-RU" sz="1200" dirty="0" smtClean="0"/>
          </a:p>
          <a:p>
            <a:pPr marL="0" indent="0" algn="just">
              <a:lnSpc>
                <a:spcPct val="115000"/>
              </a:lnSpc>
            </a:pPr>
            <a:endParaRPr lang="ru-RU" alt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13"/>
          <p:cNvSpPr>
            <a:spLocks noChangeArrowheads="1"/>
          </p:cNvSpPr>
          <p:nvPr/>
        </p:nvSpPr>
        <p:spPr bwMode="auto">
          <a:xfrm flipH="1">
            <a:off x="8371725" y="1655320"/>
            <a:ext cx="23177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ru-RU" altLang="ru-RU" sz="1200" dirty="0" smtClean="0"/>
              <a:t>Компетенции:</a:t>
            </a:r>
          </a:p>
          <a:p>
            <a:pPr>
              <a:buFontTx/>
              <a:buChar char="-"/>
            </a:pPr>
            <a:r>
              <a:rPr lang="ru-RU" altLang="ru-RU" sz="1200" dirty="0" smtClean="0"/>
              <a:t>Предметные </a:t>
            </a:r>
          </a:p>
          <a:p>
            <a:pPr>
              <a:buFontTx/>
              <a:buChar char="-"/>
            </a:pPr>
            <a:r>
              <a:rPr lang="ru-RU" altLang="ru-RU" sz="1200" dirty="0"/>
              <a:t>методические</a:t>
            </a:r>
            <a:endParaRPr lang="ru-RU" alt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altLang="ru-RU" sz="1200" dirty="0"/>
              <a:t>б</a:t>
            </a:r>
            <a:r>
              <a:rPr lang="ru-RU" altLang="ru-RU" sz="1200" dirty="0" smtClean="0"/>
              <a:t>азовые </a:t>
            </a:r>
            <a:r>
              <a:rPr lang="ru-RU" altLang="ru-RU" sz="1200" dirty="0"/>
              <a:t>коммуникативные </a:t>
            </a:r>
            <a:r>
              <a:rPr lang="ru-RU" altLang="ru-RU" sz="1200" dirty="0" smtClean="0"/>
              <a:t>(построение отношений </a:t>
            </a:r>
            <a:r>
              <a:rPr lang="ru-RU" altLang="ru-RU" sz="1200" dirty="0"/>
              <a:t>с учащимися, их родителями и своими коллегами, </a:t>
            </a:r>
          </a:p>
          <a:p>
            <a:r>
              <a:rPr lang="ru-RU" altLang="ru-RU" sz="1200" dirty="0" smtClean="0"/>
              <a:t>- </a:t>
            </a:r>
            <a:r>
              <a:rPr lang="ru-RU" altLang="ru-RU" sz="1200" i="1" dirty="0" smtClean="0"/>
              <a:t>психолого-педагогические</a:t>
            </a:r>
            <a:endParaRPr lang="ru-RU" altLang="ru-RU" sz="12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Picture 2" descr="ÐÐ°ÑÑÐ¸Ð½ÐºÐ¸ Ð¿Ð¾ Ð·Ð°Ð¿ÑÐ¾ÑÑ Ð¢ÐÐÐÐ Ð Ð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811" y="85061"/>
            <a:ext cx="12954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5446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01675" y="400051"/>
            <a:ext cx="10899775" cy="61055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373C59"/>
                </a:solidFill>
                <a:cs typeface="Amatic SC" panose="020B0604020202020204" charset="-79"/>
              </a:rPr>
              <a:t>Размещение слушателем курсов на портале дистанционного образования ТОГИРРО информации о себе </a:t>
            </a:r>
            <a:r>
              <a:rPr lang="ru-RU" sz="3200" dirty="0" smtClean="0">
                <a:solidFill>
                  <a:srgbClr val="373C59"/>
                </a:solidFill>
                <a:cs typeface="Amatic SC" panose="020B0604020202020204" charset="-79"/>
              </a:rPr>
              <a:t>(1 страница):</a:t>
            </a:r>
          </a:p>
          <a:p>
            <a:pPr indent="457189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373C59"/>
                </a:solidFill>
                <a:cs typeface="Amatic SC" panose="020B0604020202020204" charset="-79"/>
              </a:rPr>
              <a:t>Сведения </a:t>
            </a:r>
            <a:r>
              <a:rPr lang="ru-RU" sz="3200" dirty="0">
                <a:solidFill>
                  <a:srgbClr val="373C59"/>
                </a:solidFill>
                <a:cs typeface="Amatic SC" panose="020B0604020202020204" charset="-79"/>
              </a:rPr>
              <a:t>об образовании, квалификационной </a:t>
            </a:r>
            <a:r>
              <a:rPr lang="ru-RU" sz="3200" dirty="0" smtClean="0">
                <a:solidFill>
                  <a:srgbClr val="373C59"/>
                </a:solidFill>
                <a:cs typeface="Amatic SC" panose="020B0604020202020204" charset="-79"/>
              </a:rPr>
              <a:t>категории, стаж.</a:t>
            </a:r>
            <a:endParaRPr lang="ru-RU" sz="3200" dirty="0">
              <a:solidFill>
                <a:srgbClr val="373C59"/>
              </a:solidFill>
              <a:cs typeface="Amatic SC" panose="020B0604020202020204" charset="-79"/>
            </a:endParaRPr>
          </a:p>
          <a:p>
            <a:pPr indent="457189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373C59"/>
                </a:solidFill>
                <a:cs typeface="Amatic SC" panose="020B0604020202020204" charset="-79"/>
              </a:rPr>
              <a:t>Тема предыдущих курсов </a:t>
            </a:r>
            <a:r>
              <a:rPr lang="ru-RU" sz="3200" dirty="0" smtClean="0">
                <a:solidFill>
                  <a:srgbClr val="373C59"/>
                </a:solidFill>
                <a:cs typeface="Amatic SC" panose="020B0604020202020204" charset="-79"/>
              </a:rPr>
              <a:t>повышения </a:t>
            </a:r>
            <a:r>
              <a:rPr lang="ru-RU" sz="3200" dirty="0" smtClean="0">
                <a:solidFill>
                  <a:srgbClr val="373C59"/>
                </a:solidFill>
                <a:cs typeface="Amatic SC" panose="020B0604020202020204" charset="-79"/>
              </a:rPr>
              <a:t>квалификации, дата.</a:t>
            </a:r>
            <a:endParaRPr lang="ru-RU" sz="3200" dirty="0">
              <a:solidFill>
                <a:srgbClr val="373C59"/>
              </a:solidFill>
              <a:cs typeface="Amatic SC" panose="020B0604020202020204" charset="-79"/>
            </a:endParaRPr>
          </a:p>
          <a:p>
            <a:pPr indent="457189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srgbClr val="373C59"/>
                </a:solidFill>
                <a:cs typeface="Amatic SC" panose="020B0604020202020204" charset="-79"/>
              </a:rPr>
              <a:t>Тема </a:t>
            </a:r>
            <a:r>
              <a:rPr lang="ru-RU" sz="3200" dirty="0" smtClean="0">
                <a:solidFill>
                  <a:srgbClr val="373C59"/>
                </a:solidFill>
                <a:cs typeface="Amatic SC" panose="020B0604020202020204" charset="-79"/>
              </a:rPr>
              <a:t>самообразования (запрос ОО).</a:t>
            </a:r>
            <a:endParaRPr lang="ru-RU" sz="3200" dirty="0">
              <a:solidFill>
                <a:srgbClr val="373C59"/>
              </a:solidFill>
              <a:cs typeface="Amatic SC" panose="020B0604020202020204" charset="-79"/>
            </a:endParaRPr>
          </a:p>
          <a:p>
            <a:pPr indent="457189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1" dirty="0" smtClean="0">
                <a:solidFill>
                  <a:srgbClr val="373C59"/>
                </a:solidFill>
                <a:cs typeface="Amatic SC" panose="020B0604020202020204" charset="-79"/>
              </a:rPr>
              <a:t>Информация о достижениях обучающихся</a:t>
            </a:r>
            <a:endParaRPr lang="ru-RU" sz="3200" b="1" dirty="0">
              <a:solidFill>
                <a:srgbClr val="F15B4E"/>
              </a:solidFill>
              <a:cs typeface="Amatic SC" panose="020B060402020202020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3457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0300" y="197275"/>
            <a:ext cx="8873096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ЦНППМПР: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9160" y="860056"/>
            <a:ext cx="10914529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Деятельность направлена на оказание методической помощи и организации региональных систем профессионального развития </a:t>
            </a:r>
            <a:r>
              <a:rPr lang="ru-RU" sz="1800" dirty="0" err="1" smtClean="0"/>
              <a:t>педработников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Для каждой категории учителей нужны свои инструменты адресного повышения квалификации и профессионального </a:t>
            </a:r>
            <a:r>
              <a:rPr lang="ru-RU" sz="1800" dirty="0" smtClean="0"/>
              <a:t>сопровождения (решения коллегии </a:t>
            </a:r>
            <a:r>
              <a:rPr lang="ru-RU" sz="1800" dirty="0" err="1" smtClean="0"/>
              <a:t>Минпросвещения</a:t>
            </a:r>
            <a:r>
              <a:rPr lang="ru-RU" sz="1800" dirty="0" smtClean="0"/>
              <a:t>). Система научно-методического сопровождения педагогических работников и управленческих кадров</a:t>
            </a:r>
          </a:p>
          <a:p>
            <a:pPr marL="0" indent="0">
              <a:buNone/>
            </a:pPr>
            <a:r>
              <a:rPr lang="ru-RU" sz="1400" dirty="0" smtClean="0"/>
              <a:t>В ГЗ </a:t>
            </a:r>
            <a:r>
              <a:rPr lang="ru-RU" sz="1400" dirty="0"/>
              <a:t> </a:t>
            </a:r>
            <a:r>
              <a:rPr lang="ru-RU" sz="1400" dirty="0" smtClean="0"/>
              <a:t>в части деятельности ЦНППМПР определены категории для повышения квалификации:</a:t>
            </a:r>
          </a:p>
          <a:p>
            <a:pPr marL="0" indent="0">
              <a:buNone/>
            </a:pPr>
            <a:r>
              <a:rPr lang="ru-RU" sz="1400" b="1" dirty="0" smtClean="0"/>
              <a:t>МОЛОДОЙ СПЕЦИАЛИСТ: </a:t>
            </a:r>
          </a:p>
          <a:p>
            <a:pPr marL="0" indent="0">
              <a:buNone/>
            </a:pPr>
            <a:r>
              <a:rPr lang="ru-RU" sz="1400" b="1" dirty="0"/>
              <a:t>-</a:t>
            </a:r>
            <a:r>
              <a:rPr lang="ru-RU" sz="1400" dirty="0" smtClean="0"/>
              <a:t>ОСУЩЕСТВЛЯТЬ </a:t>
            </a:r>
            <a:r>
              <a:rPr lang="ru-RU" sz="1400" dirty="0"/>
              <a:t>ДЕЯТЕЛЬНОСТЬ КЛАССНОГО РУКОВОДИТЕЛЯ </a:t>
            </a:r>
            <a:r>
              <a:rPr lang="ru-RU" sz="1400" dirty="0" smtClean="0"/>
              <a:t>ОБЕСПЕЧЕНИЕ</a:t>
            </a:r>
          </a:p>
          <a:p>
            <a:pPr>
              <a:buFontTx/>
              <a:buChar char="-"/>
            </a:pPr>
            <a:r>
              <a:rPr lang="ru-RU" sz="1400" dirty="0" smtClean="0"/>
              <a:t>ГОТОВНОСТИ </a:t>
            </a:r>
            <a:r>
              <a:rPr lang="ru-RU" sz="1400" dirty="0"/>
              <a:t>МОЛОДЫХ СПЕЦИАЛИСТОВ К РАБОТЕ С РАЗЛИЧНЫМИ КАТЕГОРИЯМИ </a:t>
            </a:r>
            <a:r>
              <a:rPr lang="ru-RU" sz="1400" dirty="0" smtClean="0"/>
              <a:t>ОБУЧАЮЩИХСЯ</a:t>
            </a:r>
          </a:p>
          <a:p>
            <a:pPr>
              <a:buFontTx/>
              <a:buChar char="-"/>
            </a:pPr>
            <a:r>
              <a:rPr lang="ru-RU" sz="1400" dirty="0" smtClean="0"/>
              <a:t>ФОРМИРОВАНИЕ </a:t>
            </a:r>
            <a:r>
              <a:rPr lang="ru-RU" sz="1400" dirty="0"/>
              <a:t>У УЧИТЕЛЕЙ НАВЫКОВ ПЕРЕДАЧИ ЗНАНИЙ С ПОМОЩЬЮ СОВРЕМЕННЫХ ЦИФРОВЫХ </a:t>
            </a:r>
            <a:r>
              <a:rPr lang="ru-RU" sz="1400" dirty="0" smtClean="0"/>
              <a:t>ТЕХНОЛОГИЙ</a:t>
            </a:r>
          </a:p>
          <a:p>
            <a:pPr marL="0" indent="0">
              <a:buNone/>
            </a:pPr>
            <a:r>
              <a:rPr lang="ru-RU" sz="1400" b="1" dirty="0" smtClean="0"/>
              <a:t>НАСТАВНИКИ:</a:t>
            </a:r>
          </a:p>
          <a:p>
            <a:pPr>
              <a:buFontTx/>
              <a:buChar char="-"/>
            </a:pPr>
            <a:r>
              <a:rPr lang="ru-RU" sz="1400" dirty="0"/>
              <a:t>Профессиональная деятельность учителя -наставника при сопровождении </a:t>
            </a:r>
            <a:r>
              <a:rPr lang="ru-RU" sz="1400" dirty="0" smtClean="0"/>
              <a:t>(наставник от </a:t>
            </a:r>
            <a:r>
              <a:rPr lang="ru-RU" sz="1400" dirty="0"/>
              <a:t>школы, ВУЗа, </a:t>
            </a:r>
            <a:r>
              <a:rPr lang="ru-RU" sz="1400" dirty="0" smtClean="0"/>
              <a:t>ЦНППМПР)</a:t>
            </a:r>
          </a:p>
          <a:p>
            <a:pPr marL="0" indent="0">
              <a:buNone/>
            </a:pPr>
            <a:r>
              <a:rPr lang="ru-RU" sz="1400" b="1" dirty="0" smtClean="0"/>
              <a:t>КАДРОВЫЙ РЕЗЕРВ</a:t>
            </a:r>
          </a:p>
          <a:p>
            <a:pPr marL="0" indent="0">
              <a:buNone/>
            </a:pPr>
            <a:r>
              <a:rPr lang="ru-RU" sz="1400" b="1" dirty="0" smtClean="0"/>
              <a:t>УПРАВЛЕНЧЕСКИЕ КОМАНДЫ</a:t>
            </a:r>
          </a:p>
          <a:p>
            <a:pPr marL="0" indent="0">
              <a:buNone/>
            </a:pPr>
            <a:r>
              <a:rPr lang="ru-RU" sz="1400" b="1" dirty="0" smtClean="0"/>
              <a:t>МЕТОДИСТЫ</a:t>
            </a:r>
            <a:r>
              <a:rPr lang="ru-RU" sz="1400" dirty="0" smtClean="0"/>
              <a:t> (100 человек, прошедшие через онлайн-курсы на уровне федерации и тестирование)</a:t>
            </a:r>
          </a:p>
          <a:p>
            <a:pPr marL="0" indent="0">
              <a:buNone/>
            </a:pPr>
            <a:r>
              <a:rPr lang="ru-RU" sz="1400" b="1" dirty="0" smtClean="0"/>
              <a:t>УПРАВЛЕНЧЕСКИЕ КОМАНДЫ ОО:</a:t>
            </a:r>
          </a:p>
          <a:p>
            <a:pPr>
              <a:buFontTx/>
              <a:buChar char="-"/>
            </a:pPr>
            <a:r>
              <a:rPr lang="ru-RU" sz="1400" dirty="0" err="1" smtClean="0"/>
              <a:t>Профориентационное</a:t>
            </a:r>
            <a:r>
              <a:rPr lang="ru-RU" sz="1400" dirty="0" smtClean="0"/>
              <a:t> направление, создание психолого-педагогических классов</a:t>
            </a:r>
          </a:p>
          <a:p>
            <a:pPr marL="0" indent="0">
              <a:buNone/>
            </a:pPr>
            <a:r>
              <a:rPr lang="ru-RU" sz="1400" b="1" dirty="0" smtClean="0"/>
              <a:t>КОМАНДЫ ОО </a:t>
            </a:r>
            <a:r>
              <a:rPr lang="ru-RU" sz="1400" dirty="0" smtClean="0"/>
              <a:t>(сеть региональных </a:t>
            </a:r>
            <a:r>
              <a:rPr lang="ru-RU" sz="1400" dirty="0" err="1" smtClean="0"/>
              <a:t>стажировочных</a:t>
            </a:r>
            <a:r>
              <a:rPr lang="ru-RU" sz="1400" dirty="0" smtClean="0"/>
              <a:t> площадок)</a:t>
            </a:r>
          </a:p>
          <a:p>
            <a:pPr marL="0" indent="0">
              <a:buNone/>
            </a:pPr>
            <a:r>
              <a:rPr lang="ru-RU" sz="1400" b="1" dirty="0" smtClean="0"/>
              <a:t>Методический абонемент</a:t>
            </a:r>
          </a:p>
          <a:p>
            <a:pPr>
              <a:buFontTx/>
              <a:buChar char="-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8627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0300" y="197275"/>
            <a:ext cx="8873096" cy="1325563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 </a:t>
            </a:r>
            <a:r>
              <a:rPr lang="ru-RU" sz="3200" dirty="0"/>
              <a:t>ЦНППМПР</a:t>
            </a:r>
            <a:r>
              <a:rPr lang="ru-RU" sz="3200" dirty="0" smtClean="0"/>
              <a:t>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7293" y="934830"/>
            <a:ext cx="10914529" cy="5032375"/>
          </a:xfrm>
        </p:spPr>
        <p:txBody>
          <a:bodyPr>
            <a:noAutofit/>
          </a:bodyPr>
          <a:lstStyle/>
          <a:p>
            <a:endParaRPr lang="ru-RU" sz="1800" dirty="0"/>
          </a:p>
          <a:p>
            <a:endParaRPr lang="ru-RU" sz="1800" dirty="0"/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Координация деятельности руководителей и заместителей руководителей школ с профильными психолого-педагогическими классами</a:t>
            </a:r>
            <a:endParaRPr lang="ru-RU" sz="2400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 smtClean="0"/>
              <a:t>Подготовка </a:t>
            </a:r>
            <a:r>
              <a:rPr lang="ru-RU" sz="2400" dirty="0"/>
              <a:t>и сопровождение муниципальных </a:t>
            </a:r>
            <a:r>
              <a:rPr lang="ru-RU" sz="2400" dirty="0" err="1"/>
              <a:t>тьюторов</a:t>
            </a:r>
            <a:r>
              <a:rPr lang="ru-RU" sz="2400" dirty="0"/>
              <a:t> и методистов; 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Информирование о разработке и утверждении новых квалификационных категорий «учитель-методист», «учитель-наставник»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Диагностика</a:t>
            </a:r>
            <a:r>
              <a:rPr lang="ru-RU" sz="2400" dirty="0" smtClean="0"/>
              <a:t>;</a:t>
            </a:r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/>
              <a:t>• </a:t>
            </a:r>
            <a:r>
              <a:rPr lang="ru-RU" sz="2400" dirty="0" smtClean="0"/>
              <a:t>Построение персонифицированных траекторий </a:t>
            </a:r>
            <a:r>
              <a:rPr lang="ru-RU" sz="2400" dirty="0"/>
              <a:t>профессионального развития. </a:t>
            </a:r>
          </a:p>
          <a:p>
            <a:pPr>
              <a:buFontTx/>
              <a:buChar char="-"/>
            </a:pPr>
            <a:r>
              <a:rPr lang="ru-RU" sz="2400" dirty="0" smtClean="0"/>
              <a:t>Сопровождение сети </a:t>
            </a:r>
            <a:r>
              <a:rPr lang="ru-RU" sz="2400" dirty="0"/>
              <a:t>региональных </a:t>
            </a:r>
            <a:r>
              <a:rPr lang="ru-RU" sz="2400" dirty="0" err="1"/>
              <a:t>стажировочных</a:t>
            </a:r>
            <a:r>
              <a:rPr lang="ru-RU" sz="2400" dirty="0"/>
              <a:t> площадок </a:t>
            </a:r>
            <a:endParaRPr lang="ru-RU" sz="2400" dirty="0" smtClean="0"/>
          </a:p>
          <a:p>
            <a:pPr>
              <a:buFontTx/>
              <a:buChar char="-"/>
            </a:pPr>
            <a:endParaRPr lang="ru-RU" sz="2400" b="1" dirty="0" smtClean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b="1" dirty="0" smtClean="0"/>
              <a:t>Функционирование ЦНППМПР как инструмента оказания методической помощи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7736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490" y="645674"/>
            <a:ext cx="9277449" cy="1325563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Для </a:t>
            </a:r>
            <a:r>
              <a:rPr lang="ru-RU" b="1" dirty="0"/>
              <a:t>управленческих</a:t>
            </a:r>
            <a:r>
              <a:rPr lang="ru-RU" dirty="0"/>
              <a:t> кадров </a:t>
            </a:r>
            <a:r>
              <a:rPr lang="ru-RU" dirty="0" smtClean="0"/>
              <a:t>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3949" y="645674"/>
            <a:ext cx="10914529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800" dirty="0"/>
          </a:p>
          <a:p>
            <a:endParaRPr lang="ru-RU" sz="1800" dirty="0"/>
          </a:p>
          <a:p>
            <a:r>
              <a:rPr lang="ru-RU" b="1" dirty="0"/>
              <a:t>руководителей ОУ:</a:t>
            </a:r>
            <a:endParaRPr lang="ru-RU" dirty="0"/>
          </a:p>
          <a:p>
            <a:r>
              <a:rPr lang="ru-RU" dirty="0" smtClean="0"/>
              <a:t>разработка </a:t>
            </a:r>
            <a:r>
              <a:rPr lang="ru-RU" dirty="0"/>
              <a:t>ВСОКО (объекты контроля, мониторинга), в том числе по блокам (из: оценка муниципальных механизмов управления качеством образования);</a:t>
            </a:r>
          </a:p>
          <a:p>
            <a:r>
              <a:rPr lang="ru-RU" dirty="0" smtClean="0"/>
              <a:t> </a:t>
            </a:r>
            <a:r>
              <a:rPr lang="ru-RU" dirty="0" err="1"/>
              <a:t>прорамма</a:t>
            </a:r>
            <a:r>
              <a:rPr lang="ru-RU" dirty="0"/>
              <a:t>/план подготовки обучающихся к участию в оценочных процедурах (организация, контроль);</a:t>
            </a:r>
          </a:p>
          <a:p>
            <a:r>
              <a:rPr lang="ru-RU" dirty="0" smtClean="0"/>
              <a:t> </a:t>
            </a:r>
            <a:r>
              <a:rPr lang="ru-RU" dirty="0"/>
              <a:t>всеобуч для вновь назначенных руководителей ОУ, кадрового резерва;</a:t>
            </a:r>
          </a:p>
          <a:p>
            <a:r>
              <a:rPr lang="ru-RU" dirty="0" smtClean="0"/>
              <a:t> </a:t>
            </a:r>
            <a:r>
              <a:rPr lang="ru-RU" dirty="0"/>
              <a:t>реализация образовательных программ в сетевой форме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ÐÐ°ÑÑÐ¸Ð½ÐºÐ¸ Ð¿Ð¾ Ð·Ð°Ð¿ÑÐ¾ÑÑ Ð¢ÐÐÐÐ Ð Ð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9233" y="106718"/>
            <a:ext cx="12954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651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2500</TotalTime>
  <Words>812</Words>
  <Application>Microsoft Office PowerPoint</Application>
  <PresentationFormat>Широкоэкранный</PresentationFormat>
  <Paragraphs>130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MS PGothic</vt:lpstr>
      <vt:lpstr>Amatic SC</vt:lpstr>
      <vt:lpstr>Arial</vt:lpstr>
      <vt:lpstr>Calibri</vt:lpstr>
      <vt:lpstr>Calibri Light</vt:lpstr>
      <vt:lpstr>DejaVu Sans</vt:lpstr>
      <vt:lpstr>Times New Roman</vt:lpstr>
      <vt:lpstr>Verdana</vt:lpstr>
      <vt:lpstr>Wingdings</vt:lpstr>
      <vt:lpstr>Тема Office</vt:lpstr>
      <vt:lpstr>Презентация PowerPoint</vt:lpstr>
      <vt:lpstr> Целевые ориентиры в работе с кадрами:</vt:lpstr>
      <vt:lpstr> Изменения в подходах к организации повышения квалификации обусловлены: </vt:lpstr>
      <vt:lpstr> Изменения в подходах к организации повышения квалификации обусловлены: </vt:lpstr>
      <vt:lpstr>Презентация PowerPoint</vt:lpstr>
      <vt:lpstr>Презентация PowerPoint</vt:lpstr>
      <vt:lpstr>  ЦНППМПР:   </vt:lpstr>
      <vt:lpstr> ЦНППМПР: </vt:lpstr>
      <vt:lpstr>Для управленческих кадров : </vt:lpstr>
      <vt:lpstr>Руководители и специалисты муниципальных органов управления образованием: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116</cp:revision>
  <dcterms:created xsi:type="dcterms:W3CDTF">2019-09-24T18:05:39Z</dcterms:created>
  <dcterms:modified xsi:type="dcterms:W3CDTF">2021-01-20T04:56:37Z</dcterms:modified>
</cp:coreProperties>
</file>