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9" r:id="rId3"/>
    <p:sldId id="270" r:id="rId4"/>
    <p:sldId id="271" r:id="rId5"/>
    <p:sldId id="272" r:id="rId6"/>
    <p:sldId id="273" r:id="rId7"/>
    <p:sldId id="275" r:id="rId8"/>
    <p:sldId id="276" r:id="rId9"/>
    <p:sldId id="27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0" y="9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062CED-8296-5B83-3C26-573CABF443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A182F9F-FAA6-625C-6B6A-A7373EEF82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2D96F0-1BFF-DA3C-4B33-E0A91D954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ACA-6201-4CE7-B806-31201001509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070B06-B108-9E7C-CD03-AACD4830C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C8F1F6-84B9-2435-A3A2-195B90533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9FA9-5AF4-4BAF-8073-E1EFACC6A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004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E48222-2A19-5A0C-C7AB-414526535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155B5C3-5E4E-9F1F-AC73-F52A0896F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9AA0E3-93C6-9571-7405-BBD74A038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ACA-6201-4CE7-B806-31201001509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DDE2E4-B637-69D0-9B19-43C52E436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B40667-3113-BE90-5CCC-EC449A2AE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9FA9-5AF4-4BAF-8073-E1EFACC6A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446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1693CB7-D852-EBDC-D9FA-E851712C3C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DACFF0-233C-0F7B-2770-0B0A76FC4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A13E27-1691-9672-D768-A1DDD9039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ACA-6201-4CE7-B806-31201001509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789DE9-BAC3-8C24-A7BC-26E4C4615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871234-7192-87E8-B4EB-4D603CC73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9FA9-5AF4-4BAF-8073-E1EFACC6A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470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FE19E4-D3CF-E04B-3BFB-13616EE65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3B0EC9-3B91-7107-331C-4DB6823BD5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1A1200-2BD1-D2B2-D530-9857F6A69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ACA-6201-4CE7-B806-31201001509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1FAFA4-A1B7-CB6A-EBDC-93C2C427F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53B74E1-D3E2-CE30-8231-1360BE3F3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9FA9-5AF4-4BAF-8073-E1EFACC6A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30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63DC8B-90E9-5016-4FB1-15D0BFA2A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92F1ED-F09F-16B9-D79A-A0B5F94EF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40F15D-3D00-2E22-0D8C-C2434CA72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ACA-6201-4CE7-B806-31201001509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D71ECF-44A9-2911-68DD-8636F9EA4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D4427-0CED-7956-E995-156E3C7A4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9FA9-5AF4-4BAF-8073-E1EFACC6A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037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5B769D-A32D-BE35-205C-E43FDED1B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D505DB-C9D7-6504-46EB-784BD78C6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BC99158-AC8D-BB55-A96B-AE2A84ED6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9682CF-BA28-958C-5125-DE6AB2337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ACA-6201-4CE7-B806-31201001509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F87CDE-7B5F-7FC4-B9FD-95C20841D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717D6F-AE12-9185-8A3E-9A193198D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9FA9-5AF4-4BAF-8073-E1EFACC6A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867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C6C8EA-CDE2-E967-46A2-BA77C7E68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F438B1-CA58-289C-86DC-94ED3CAC8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A9CF05-7C60-4C1A-C901-42A373CD6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7E03F4D-78D3-C948-27C2-0CADD406EC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1CCE347-DDC8-685F-0132-BFD6988FAB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1708F2F-0FCB-A744-0763-DB4CA594B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ACA-6201-4CE7-B806-31201001509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84ACDF-8D0A-CA44-FDDB-A63C22F5D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1437789-2416-39EE-2C9D-77265621D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9FA9-5AF4-4BAF-8073-E1EFACC6A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673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E4AF6-A757-DDDF-D0C9-F1A885DC7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0F1959B-5C6D-BC8B-7CCB-9314B2A27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ACA-6201-4CE7-B806-31201001509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A787F68-A01C-8356-F821-22C70FD58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99EC3E7-0FA4-FD74-2806-3F07F2DFF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9FA9-5AF4-4BAF-8073-E1EFACC6A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015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2BE7FA8-C18E-D72D-9F47-5B1A21DD7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ACA-6201-4CE7-B806-31201001509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EFDDDC0-EF9C-5031-9A9B-34473DEBA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481D6F-26B6-EE9A-EE7C-9D901415B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9FA9-5AF4-4BAF-8073-E1EFACC6A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36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09F001-6637-298C-ED3A-3F837ECBA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266069-4009-5152-68AD-E6410A495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9777E1-ADA9-FD99-C043-78D7B21021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7116609-C0BC-14F5-B612-002EC153C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ACA-6201-4CE7-B806-31201001509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DD550F-0278-4824-C669-BB3ADA978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524E83-BB38-81F8-B980-150C01B06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9FA9-5AF4-4BAF-8073-E1EFACC6A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387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DBEE91-9BFC-8903-A8C8-B839D2339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237BD6F-000F-6AA0-9986-C39A4E0396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F47E8B7-5505-3D5A-17BA-418ABBC0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1B410E-50FA-FDBC-9F99-62DF8C355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ADACA-6201-4CE7-B806-31201001509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E1ADDE9-85ED-2C2B-1D69-39C0963A2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6DF4282-CCAA-EE58-1B22-35BED84C6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69FA9-5AF4-4BAF-8073-E1EFACC6A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858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EA21B7-F349-FD10-CD90-612031781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1A8828-80D3-5BA9-8423-97CC19A0F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13A9FB-AA48-6514-32C9-833B3C22DD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DACA-6201-4CE7-B806-312010015094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7ECC24-DDF6-9E3E-84D6-00D067987C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FB934E-D4FA-A03C-0393-234C9AF6C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69FA9-5AF4-4BAF-8073-E1EFACC6AC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053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73C22A3B-E9A0-6B50-0FBB-01CC0297F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68" y="0"/>
            <a:ext cx="11143938" cy="678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03971" y="2843562"/>
            <a:ext cx="10370635" cy="20915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«Русские путешественники и мореплаватели на северо-востоке Азии. </a:t>
            </a:r>
            <a:endParaRPr lang="ru-RU" sz="3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Первая 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русская кругосветная экспедиция»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60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424" y="2074128"/>
            <a:ext cx="106382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>
                <a:latin typeface="Times New Roman" panose="02020603050405020304" pitchFamily="18" charset="0"/>
                <a:ea typeface="Calibri" panose="020F0502020204030204" pitchFamily="34" charset="0"/>
              </a:rPr>
              <a:t>Цель: получить</a:t>
            </a:r>
            <a:r>
              <a:rPr lang="ru-RU" sz="2800">
                <a:solidFill>
                  <a:srgbClr val="18181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новые знания о русских путешественниках и мореплавателях, совершивших открытия на северо-востоке Азии, а также о первой русской кругосветной экспедиции.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1161762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904307"/>
              </p:ext>
            </p:extLst>
          </p:nvPr>
        </p:nvGraphicFramePr>
        <p:xfrm>
          <a:off x="1133736" y="1577348"/>
          <a:ext cx="9447654" cy="395841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170048">
                  <a:extLst>
                    <a:ext uri="{9D8B030D-6E8A-4147-A177-3AD203B41FA5}">
                      <a16:colId xmlns:a16="http://schemas.microsoft.com/office/drawing/2014/main" val="2255106580"/>
                    </a:ext>
                  </a:extLst>
                </a:gridCol>
                <a:gridCol w="2858115">
                  <a:extLst>
                    <a:ext uri="{9D8B030D-6E8A-4147-A177-3AD203B41FA5}">
                      <a16:colId xmlns:a16="http://schemas.microsoft.com/office/drawing/2014/main" val="231197119"/>
                    </a:ext>
                  </a:extLst>
                </a:gridCol>
                <a:gridCol w="5419491">
                  <a:extLst>
                    <a:ext uri="{9D8B030D-6E8A-4147-A177-3AD203B41FA5}">
                      <a16:colId xmlns:a16="http://schemas.microsoft.com/office/drawing/2014/main" val="2195650651"/>
                    </a:ext>
                  </a:extLst>
                </a:gridCol>
              </a:tblGrid>
              <a:tr h="3358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Век (год)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Путешественник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Открытие 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2697933"/>
                  </a:ext>
                </a:extLst>
              </a:tr>
              <a:tr h="3358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Ермак Тимофеевич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0519933"/>
                  </a:ext>
                </a:extLst>
              </a:tr>
              <a:tr h="3358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1639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6583616"/>
                  </a:ext>
                </a:extLst>
              </a:tr>
              <a:tr h="3457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Семён Дежнёв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7519712"/>
                  </a:ext>
                </a:extLst>
              </a:tr>
              <a:tr h="3358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Витус Беринг 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6503605"/>
                  </a:ext>
                </a:extLst>
              </a:tr>
              <a:tr h="3358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Василий Поярков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7670385"/>
                  </a:ext>
                </a:extLst>
              </a:tr>
              <a:tr h="3358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1650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2325181"/>
                  </a:ext>
                </a:extLst>
              </a:tr>
              <a:tr h="5597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Великая Северная экспедиция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3455066"/>
                  </a:ext>
                </a:extLst>
              </a:tr>
              <a:tr h="3358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Григорий Шелихов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9291954"/>
                  </a:ext>
                </a:extLst>
              </a:tr>
              <a:tr h="55970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Иван Крузенштерн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Юрий Лисянский </a:t>
                      </a:r>
                      <a:endParaRPr lang="ru-RU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07653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957811" y="884106"/>
            <a:ext cx="8267855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Заполните табл.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(освоение) Дальнего Востока и Сибири.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3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162169"/>
              </p:ext>
            </p:extLst>
          </p:nvPr>
        </p:nvGraphicFramePr>
        <p:xfrm>
          <a:off x="988881" y="843714"/>
          <a:ext cx="10247971" cy="32459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66146">
                  <a:extLst>
                    <a:ext uri="{9D8B030D-6E8A-4147-A177-3AD203B41FA5}">
                      <a16:colId xmlns:a16="http://schemas.microsoft.com/office/drawing/2014/main" val="4025286104"/>
                    </a:ext>
                  </a:extLst>
                </a:gridCol>
                <a:gridCol w="2923711">
                  <a:extLst>
                    <a:ext uri="{9D8B030D-6E8A-4147-A177-3AD203B41FA5}">
                      <a16:colId xmlns:a16="http://schemas.microsoft.com/office/drawing/2014/main" val="3335961797"/>
                    </a:ext>
                  </a:extLst>
                </a:gridCol>
                <a:gridCol w="5258114">
                  <a:extLst>
                    <a:ext uri="{9D8B030D-6E8A-4147-A177-3AD203B41FA5}">
                      <a16:colId xmlns:a16="http://schemas.microsoft.com/office/drawing/2014/main" val="2212708279"/>
                    </a:ext>
                  </a:extLst>
                </a:gridCol>
              </a:tblGrid>
              <a:tr h="2058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Век (год)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Путешественник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Открытие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4458702"/>
                  </a:ext>
                </a:extLst>
              </a:tr>
              <a:tr h="3733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1581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Ермак Тимофеевич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Перешел через Урал, положил начало открытию Сибири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3658850"/>
                  </a:ext>
                </a:extLst>
              </a:tr>
              <a:tr h="3733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1639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Иван Москвитин 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Дошел до Охотского моря, основал </a:t>
                      </a:r>
                      <a:r>
                        <a:rPr lang="ru-RU" sz="20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г.Охотск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3442635"/>
                  </a:ext>
                </a:extLst>
              </a:tr>
              <a:tr h="3733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1648</a:t>
                      </a:r>
                      <a:endParaRPr lang="ru-RU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Семён Дежнёв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Прошел по проливу между Азией и Америкой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1407135"/>
                  </a:ext>
                </a:extLst>
              </a:tr>
              <a:tr h="3733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век</a:t>
                      </a:r>
                      <a:endParaRPr lang="ru-RU" sz="200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Витус Беринг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Назвал пролив между Азией и Америкой «Берингов»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4689207"/>
                  </a:ext>
                </a:extLst>
              </a:tr>
              <a:tr h="3733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1644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Василий Поярков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Путь от </a:t>
                      </a:r>
                      <a:r>
                        <a:rPr lang="ru-RU" sz="20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р.Лена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р..</a:t>
                      </a:r>
                      <a:r>
                        <a:rPr lang="ru-RU" sz="20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Зея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прошел к Амуру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2319086"/>
                  </a:ext>
                </a:extLst>
              </a:tr>
              <a:tr h="3733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Ерофей Хабаров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Основал укрепления на берегах р. Амура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7428848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0087907"/>
              </p:ext>
            </p:extLst>
          </p:nvPr>
        </p:nvGraphicFramePr>
        <p:xfrm>
          <a:off x="1194884" y="5121643"/>
          <a:ext cx="9589770" cy="13874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89755">
                  <a:extLst>
                    <a:ext uri="{9D8B030D-6E8A-4147-A177-3AD203B41FA5}">
                      <a16:colId xmlns:a16="http://schemas.microsoft.com/office/drawing/2014/main" val="1903662920"/>
                    </a:ext>
                  </a:extLst>
                </a:gridCol>
                <a:gridCol w="4389755">
                  <a:extLst>
                    <a:ext uri="{9D8B030D-6E8A-4147-A177-3AD203B41FA5}">
                      <a16:colId xmlns:a16="http://schemas.microsoft.com/office/drawing/2014/main" val="2811280005"/>
                    </a:ext>
                  </a:extLst>
                </a:gridCol>
                <a:gridCol w="810260">
                  <a:extLst>
                    <a:ext uri="{9D8B030D-6E8A-4147-A177-3AD203B41FA5}">
                      <a16:colId xmlns:a16="http://schemas.microsoft.com/office/drawing/2014/main" val="3186607446"/>
                    </a:ext>
                  </a:extLst>
                </a:gridCol>
              </a:tblGrid>
              <a:tr h="1803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 </a:t>
                      </a:r>
                      <a:r>
                        <a:rPr lang="kk-KZ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оценивания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Дескрипторы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400" kern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0542156"/>
                  </a:ext>
                </a:extLst>
              </a:tr>
              <a:tr h="256540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Умеет правильно работать с таблицей   </a:t>
                      </a:r>
                      <a:endParaRPr lang="ru-RU" sz="1400" kern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Аккуратно и в соответствии с требованиями оформлены результаты проделанной работы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5697974"/>
                  </a:ext>
                </a:extLst>
              </a:tr>
              <a:tr h="3206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Допущены неточности, записан один элемент второй неверен или отсутствует 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2528013"/>
                  </a:ext>
                </a:extLst>
              </a:tr>
              <a:tr h="3206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Выполнено неверно или ответы отсутствуют 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kern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6216479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4127" y="4596072"/>
            <a:ext cx="118574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1. Работа с таблицей. За каждого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путешественника (строчку) выставляется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балл отдельно, максимум</a:t>
            </a:r>
            <a:r>
              <a:rPr kumimoji="0" lang="ru-RU" alt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 баллов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566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761257" y="1366257"/>
            <a:ext cx="10557230" cy="40978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63082" y="689149"/>
            <a:ext cx="1080181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ea typeface="MS Mincho"/>
              </a:rPr>
              <a:t>Задание 2</a:t>
            </a:r>
            <a:r>
              <a:rPr lang="ru-RU" sz="20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Подпишите</a:t>
            </a:r>
            <a:r>
              <a:rPr lang="ru-RU" i="1" spc="-4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под</a:t>
            </a:r>
            <a:r>
              <a:rPr lang="ru-RU" i="1" spc="-3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географическими</a:t>
            </a:r>
            <a:r>
              <a:rPr lang="ru-RU" i="1" spc="-15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объектами</a:t>
            </a:r>
            <a:r>
              <a:rPr lang="ru-RU" i="1" spc="-2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имена</a:t>
            </a:r>
            <a:r>
              <a:rPr lang="ru-RU" i="1" spc="-15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путешественников,</a:t>
            </a:r>
            <a:r>
              <a:rPr lang="ru-RU" i="1" spc="-2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r>
              <a:rPr lang="ru-RU" i="1" spc="-25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</a:rPr>
              <a:t>честь которых они </a:t>
            </a:r>
            <a:r>
              <a:rPr lang="ru-RU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названы, найдите их на карте.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22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734" y="139970"/>
            <a:ext cx="9274563" cy="423119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177355"/>
              </p:ext>
            </p:extLst>
          </p:nvPr>
        </p:nvGraphicFramePr>
        <p:xfrm>
          <a:off x="501819" y="5355625"/>
          <a:ext cx="10247955" cy="12801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560834">
                  <a:extLst>
                    <a:ext uri="{9D8B030D-6E8A-4147-A177-3AD203B41FA5}">
                      <a16:colId xmlns:a16="http://schemas.microsoft.com/office/drawing/2014/main" val="703563284"/>
                    </a:ext>
                  </a:extLst>
                </a:gridCol>
                <a:gridCol w="4773838">
                  <a:extLst>
                    <a:ext uri="{9D8B030D-6E8A-4147-A177-3AD203B41FA5}">
                      <a16:colId xmlns:a16="http://schemas.microsoft.com/office/drawing/2014/main" val="1421040615"/>
                    </a:ext>
                  </a:extLst>
                </a:gridCol>
                <a:gridCol w="913283">
                  <a:extLst>
                    <a:ext uri="{9D8B030D-6E8A-4147-A177-3AD203B41FA5}">
                      <a16:colId xmlns:a16="http://schemas.microsoft.com/office/drawing/2014/main" val="3296113037"/>
                    </a:ext>
                  </a:extLst>
                </a:gridCol>
              </a:tblGrid>
              <a:tr h="1803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 </a:t>
                      </a:r>
                      <a:r>
                        <a:rPr lang="kk-KZ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оценивания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Дескрипторы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4901126"/>
                  </a:ext>
                </a:extLst>
              </a:tr>
              <a:tr h="256540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правильно отбирать нужный материал и работать с картой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Присутствуют правильные  ответы на все поставленные вопросы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9236374"/>
                  </a:ext>
                </a:extLst>
              </a:tr>
              <a:tr h="781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 выполнено задание, 2 правильных ответа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3987588"/>
                  </a:ext>
                </a:extLst>
              </a:tr>
              <a:tr h="188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 правильный ответ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6477711"/>
                  </a:ext>
                </a:extLst>
              </a:tr>
              <a:tr h="188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Выполнено неверно или ответ отсутствует 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endParaRPr lang="ru-RU" sz="1400" kern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5710161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13781" y="4806966"/>
            <a:ext cx="82859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2. Работа с картой, выполнение задания полностью, максимум 3 балла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12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4010" y="170800"/>
            <a:ext cx="107460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9700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 3.</a:t>
            </a:r>
          </a:p>
          <a:p>
            <a:pPr marL="139700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Первое</a:t>
            </a:r>
            <a:r>
              <a:rPr lang="ru-RU" spc="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российское</a:t>
            </a:r>
            <a:r>
              <a:rPr lang="ru-RU" spc="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кругосветное</a:t>
            </a:r>
            <a:r>
              <a:rPr lang="ru-RU" spc="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плавание</a:t>
            </a:r>
            <a:r>
              <a:rPr lang="ru-RU" spc="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совершили</a:t>
            </a:r>
            <a:r>
              <a:rPr lang="ru-RU" spc="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pc="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И.</a:t>
            </a:r>
            <a:r>
              <a:rPr lang="ru-RU" u="sng" spc="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Крузенштерн</a:t>
            </a:r>
            <a:r>
              <a:rPr lang="ru-RU" u="sng" spc="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u="sng" spc="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Ю.Ф.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u="sng" spc="-1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Лисянский.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9700" marR="183515">
              <a:lnSpc>
                <a:spcPct val="10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1820 г. Антарктида была открыта -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Ф.Ф. Беллинсгаузеном и М.П. Лазаревым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50019" y="1094130"/>
            <a:ext cx="5887843" cy="3418096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15494"/>
              </p:ext>
            </p:extLst>
          </p:nvPr>
        </p:nvGraphicFramePr>
        <p:xfrm>
          <a:off x="226742" y="5024074"/>
          <a:ext cx="9958023" cy="159702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09638">
                  <a:extLst>
                    <a:ext uri="{9D8B030D-6E8A-4147-A177-3AD203B41FA5}">
                      <a16:colId xmlns:a16="http://schemas.microsoft.com/office/drawing/2014/main" val="2577902562"/>
                    </a:ext>
                  </a:extLst>
                </a:gridCol>
                <a:gridCol w="5360940">
                  <a:extLst>
                    <a:ext uri="{9D8B030D-6E8A-4147-A177-3AD203B41FA5}">
                      <a16:colId xmlns:a16="http://schemas.microsoft.com/office/drawing/2014/main" val="1063288008"/>
                    </a:ext>
                  </a:extLst>
                </a:gridCol>
                <a:gridCol w="887445">
                  <a:extLst>
                    <a:ext uri="{9D8B030D-6E8A-4147-A177-3AD203B41FA5}">
                      <a16:colId xmlns:a16="http://schemas.microsoft.com/office/drawing/2014/main" val="1427051036"/>
                    </a:ext>
                  </a:extLst>
                </a:gridCol>
              </a:tblGrid>
              <a:tr h="931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Критерий </a:t>
                      </a:r>
                      <a:r>
                        <a:rPr lang="kk-KZ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оценивания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Дескрипторы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5849807"/>
                  </a:ext>
                </a:extLst>
              </a:tr>
              <a:tr h="256540"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правильно отбирать нужный материал, отвечать на вопросы и устанавливать соответствие </a:t>
                      </a:r>
                      <a:endParaRPr lang="ru-RU" sz="1400" kern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Присутствуют правильные  ответы на все поставленные вопросы и установлено соответствие 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0951513"/>
                  </a:ext>
                </a:extLst>
              </a:tr>
              <a:tr h="3168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Выполнено  с небольшими недочетами, полностью самостоятельно.</a:t>
                      </a:r>
                      <a:endParaRPr lang="ru-RU" sz="1400" kern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9064121"/>
                  </a:ext>
                </a:extLst>
              </a:tr>
              <a:tr h="781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 успешное выполнение, допущены ошибки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6283689"/>
                  </a:ext>
                </a:extLst>
              </a:tr>
              <a:tr h="781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Допущено 3 ошибки, 1 ответ верен 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3665074"/>
                  </a:ext>
                </a:extLst>
              </a:tr>
              <a:tr h="188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достигнут необходимый уровень знаний.</a:t>
                      </a:r>
                      <a:endParaRPr lang="ru-RU" sz="1400" kern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kern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954207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5258" y="4681503"/>
            <a:ext cx="87983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 3. Закончи предложение и установи соответствие, максимум 4 балла 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32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0705" y="1691794"/>
            <a:ext cx="8809464" cy="2530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1820 году Беллинсгаузен и Лазарев отправились в путешествие </a:t>
            </a: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Восток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Мирный, так назывались корабли, на которых они путешествовали? </a:t>
            </a: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Шелихов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совершил несколько походов в Африку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Ермак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первый дошел до Сибири </a:t>
            </a: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Беринг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первый открыл пролив между Азией и Америкой - нет</a:t>
            </a:r>
            <a:endParaRPr lang="ru-RU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80540" y="869124"/>
            <a:ext cx="1868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ea typeface="MS Mincho"/>
              </a:rPr>
              <a:t>«Да» или «Нет</a:t>
            </a:r>
            <a:r>
              <a:rPr lang="ru-RU" b="1" i="1" dirty="0" smtClean="0">
                <a:latin typeface="Times New Roman" panose="02020603050405020304" pitchFamily="18" charset="0"/>
                <a:ea typeface="MS Mincho"/>
              </a:rPr>
              <a:t>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844633" y="1691794"/>
            <a:ext cx="659155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ea typeface="MS Mincho"/>
              </a:rPr>
              <a:t>ДА</a:t>
            </a:r>
          </a:p>
          <a:p>
            <a:endParaRPr lang="ru-RU" b="1" i="1" dirty="0">
              <a:latin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</a:rPr>
              <a:t>ДА</a:t>
            </a:r>
          </a:p>
          <a:p>
            <a:endParaRPr lang="ru-RU" b="1" i="1" dirty="0" smtClean="0">
              <a:latin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</a:rPr>
              <a:t>НЕТ</a:t>
            </a:r>
          </a:p>
          <a:p>
            <a:endParaRPr lang="ru-RU" b="1" i="1" dirty="0" smtClean="0">
              <a:latin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</a:rPr>
              <a:t>ДА</a:t>
            </a:r>
          </a:p>
          <a:p>
            <a:endParaRPr lang="ru-RU" b="1" i="1" dirty="0" smtClean="0">
              <a:latin typeface="Times New Roman" panose="02020603050405020304" pitchFamily="18" charset="0"/>
            </a:endParaRPr>
          </a:p>
          <a:p>
            <a:r>
              <a:rPr lang="ru-RU" b="1" i="1" dirty="0" smtClean="0">
                <a:latin typeface="Times New Roman" panose="02020603050405020304" pitchFamily="18" charset="0"/>
              </a:rPr>
              <a:t>НЕТ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303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05922" y="995734"/>
            <a:ext cx="6096000" cy="305147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409700" algn="l"/>
              </a:tabLst>
            </a:pPr>
            <a:endParaRPr lang="ru-RU" sz="2800" b="1" dirty="0" smtClean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409700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Подведём итоги: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409700" algn="l"/>
              </a:tabLst>
            </a:pPr>
            <a:r>
              <a:rPr lang="ru-RU" sz="2800" b="1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12-13 </a:t>
            </a:r>
            <a:r>
              <a:rPr lang="ru-RU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баллов – оценка «5»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4097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9-11 баллов – оценка «4»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40970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6-8 баллов - оценка «3»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8794557" y="4047210"/>
            <a:ext cx="3237609" cy="2415517"/>
            <a:chOff x="0" y="0"/>
            <a:chExt cx="1579880" cy="1367155"/>
          </a:xfrm>
        </p:grpSpPr>
        <p:pic>
          <p:nvPicPr>
            <p:cNvPr id="29" name="Image 2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25" y="9461"/>
              <a:ext cx="1560830" cy="1348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Graphic 30"/>
            <p:cNvSpPr>
              <a:spLocks/>
            </p:cNvSpPr>
            <p:nvPr/>
          </p:nvSpPr>
          <p:spPr bwMode="auto">
            <a:xfrm>
              <a:off x="4762" y="4762"/>
              <a:ext cx="1570355" cy="1357630"/>
            </a:xfrm>
            <a:custGeom>
              <a:avLst/>
              <a:gdLst>
                <a:gd name="T0" fmla="*/ 0 w 1570355"/>
                <a:gd name="T1" fmla="*/ 1357630 h 1357630"/>
                <a:gd name="T2" fmla="*/ 1570355 w 1570355"/>
                <a:gd name="T3" fmla="*/ 1357630 h 1357630"/>
                <a:gd name="T4" fmla="*/ 1570355 w 1570355"/>
                <a:gd name="T5" fmla="*/ 0 h 1357630"/>
                <a:gd name="T6" fmla="*/ 0 w 1570355"/>
                <a:gd name="T7" fmla="*/ 0 h 1357630"/>
                <a:gd name="T8" fmla="*/ 0 w 1570355"/>
                <a:gd name="T9" fmla="*/ 1357630 h 1357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0355" h="1357630">
                  <a:moveTo>
                    <a:pt x="0" y="1357630"/>
                  </a:moveTo>
                  <a:lnTo>
                    <a:pt x="1570355" y="1357630"/>
                  </a:lnTo>
                  <a:lnTo>
                    <a:pt x="1570355" y="0"/>
                  </a:lnTo>
                  <a:lnTo>
                    <a:pt x="0" y="0"/>
                  </a:lnTo>
                  <a:lnTo>
                    <a:pt x="0" y="1357630"/>
                  </a:lnTo>
                  <a:close/>
                </a:path>
              </a:pathLst>
            </a:custGeom>
            <a:noFill/>
            <a:ln w="9525">
              <a:solidFill>
                <a:srgbClr val="00AFE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" name="Rectangle 8"/>
          <p:cNvSpPr>
            <a:spLocks noChangeArrowheads="1"/>
          </p:cNvSpPr>
          <p:nvPr/>
        </p:nvSpPr>
        <p:spPr bwMode="auto">
          <a:xfrm flipV="1">
            <a:off x="252761" y="5605346"/>
            <a:ext cx="2968574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252762" y="4404732"/>
            <a:ext cx="2928412" cy="2273765"/>
            <a:chOff x="0" y="0"/>
            <a:chExt cx="16675" cy="13576"/>
          </a:xfrm>
        </p:grpSpPr>
        <p:pic>
          <p:nvPicPr>
            <p:cNvPr id="38" name="Image 3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" y="94"/>
              <a:ext cx="16485" cy="133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Graphic 39"/>
            <p:cNvSpPr>
              <a:spLocks/>
            </p:cNvSpPr>
            <p:nvPr/>
          </p:nvSpPr>
          <p:spPr bwMode="auto">
            <a:xfrm>
              <a:off x="47" y="47"/>
              <a:ext cx="16580" cy="13481"/>
            </a:xfrm>
            <a:custGeom>
              <a:avLst/>
              <a:gdLst>
                <a:gd name="T0" fmla="*/ 0 w 1657985"/>
                <a:gd name="T1" fmla="*/ 1348105 h 1348105"/>
                <a:gd name="T2" fmla="*/ 1657985 w 1657985"/>
                <a:gd name="T3" fmla="*/ 1348105 h 1348105"/>
                <a:gd name="T4" fmla="*/ 1657985 w 1657985"/>
                <a:gd name="T5" fmla="*/ 0 h 1348105"/>
                <a:gd name="T6" fmla="*/ 0 w 1657985"/>
                <a:gd name="T7" fmla="*/ 0 h 1348105"/>
                <a:gd name="T8" fmla="*/ 0 w 1657985"/>
                <a:gd name="T9" fmla="*/ 1348105 h 1348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57985" h="1348105">
                  <a:moveTo>
                    <a:pt x="0" y="1348105"/>
                  </a:moveTo>
                  <a:lnTo>
                    <a:pt x="1657985" y="1348105"/>
                  </a:lnTo>
                  <a:lnTo>
                    <a:pt x="1657985" y="0"/>
                  </a:lnTo>
                  <a:lnTo>
                    <a:pt x="0" y="0"/>
                  </a:lnTo>
                  <a:lnTo>
                    <a:pt x="0" y="1348105"/>
                  </a:lnTo>
                  <a:close/>
                </a:path>
              </a:pathLst>
            </a:custGeom>
            <a:noFill/>
            <a:ln w="9525">
              <a:solidFill>
                <a:srgbClr val="00AFE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-12641432" y="51628"/>
            <a:ext cx="3563524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8787161" y="51629"/>
            <a:ext cx="3062404" cy="2369889"/>
            <a:chOff x="0" y="0"/>
            <a:chExt cx="15062" cy="13658"/>
          </a:xfrm>
        </p:grpSpPr>
        <p:pic>
          <p:nvPicPr>
            <p:cNvPr id="35" name="Image 3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" y="94"/>
              <a:ext cx="14872" cy="13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Graphic 36"/>
            <p:cNvSpPr>
              <a:spLocks/>
            </p:cNvSpPr>
            <p:nvPr/>
          </p:nvSpPr>
          <p:spPr bwMode="auto">
            <a:xfrm>
              <a:off x="47" y="47"/>
              <a:ext cx="14967" cy="13564"/>
            </a:xfrm>
            <a:custGeom>
              <a:avLst/>
              <a:gdLst>
                <a:gd name="T0" fmla="*/ 0 w 1496695"/>
                <a:gd name="T1" fmla="*/ 1356360 h 1356360"/>
                <a:gd name="T2" fmla="*/ 1496695 w 1496695"/>
                <a:gd name="T3" fmla="*/ 1356360 h 1356360"/>
                <a:gd name="T4" fmla="*/ 1496695 w 1496695"/>
                <a:gd name="T5" fmla="*/ 0 h 1356360"/>
                <a:gd name="T6" fmla="*/ 0 w 1496695"/>
                <a:gd name="T7" fmla="*/ 0 h 1356360"/>
                <a:gd name="T8" fmla="*/ 0 w 1496695"/>
                <a:gd name="T9" fmla="*/ 1356360 h 1356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6695" h="1356360">
                  <a:moveTo>
                    <a:pt x="0" y="1356360"/>
                  </a:moveTo>
                  <a:lnTo>
                    <a:pt x="1496695" y="1356360"/>
                  </a:lnTo>
                  <a:lnTo>
                    <a:pt x="1496695" y="0"/>
                  </a:lnTo>
                  <a:lnTo>
                    <a:pt x="0" y="0"/>
                  </a:lnTo>
                  <a:lnTo>
                    <a:pt x="0" y="1356360"/>
                  </a:lnTo>
                  <a:close/>
                </a:path>
              </a:pathLst>
            </a:custGeom>
            <a:noFill/>
            <a:ln w="9525">
              <a:solidFill>
                <a:srgbClr val="00AFE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152399" y="152399"/>
            <a:ext cx="3341404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2" name="Group 31"/>
          <p:cNvGrpSpPr>
            <a:grpSpLocks/>
          </p:cNvGrpSpPr>
          <p:nvPr/>
        </p:nvGrpSpPr>
        <p:grpSpPr bwMode="auto">
          <a:xfrm>
            <a:off x="152400" y="152400"/>
            <a:ext cx="3036849" cy="2378927"/>
            <a:chOff x="0" y="0"/>
            <a:chExt cx="18053" cy="13582"/>
          </a:xfrm>
        </p:grpSpPr>
        <p:pic>
          <p:nvPicPr>
            <p:cNvPr id="32" name="Image 3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" y="94"/>
              <a:ext cx="17863" cy="13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Graphic 33"/>
            <p:cNvSpPr>
              <a:spLocks/>
            </p:cNvSpPr>
            <p:nvPr/>
          </p:nvSpPr>
          <p:spPr bwMode="auto">
            <a:xfrm>
              <a:off x="47" y="47"/>
              <a:ext cx="17958" cy="13488"/>
            </a:xfrm>
            <a:custGeom>
              <a:avLst/>
              <a:gdLst>
                <a:gd name="T0" fmla="*/ 0 w 1795780"/>
                <a:gd name="T1" fmla="*/ 1348740 h 1348740"/>
                <a:gd name="T2" fmla="*/ 1795780 w 1795780"/>
                <a:gd name="T3" fmla="*/ 1348740 h 1348740"/>
                <a:gd name="T4" fmla="*/ 1795780 w 1795780"/>
                <a:gd name="T5" fmla="*/ 0 h 1348740"/>
                <a:gd name="T6" fmla="*/ 0 w 1795780"/>
                <a:gd name="T7" fmla="*/ 0 h 1348740"/>
                <a:gd name="T8" fmla="*/ 0 w 1795780"/>
                <a:gd name="T9" fmla="*/ 1348740 h 1348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5780" h="1348740">
                  <a:moveTo>
                    <a:pt x="0" y="1348740"/>
                  </a:moveTo>
                  <a:lnTo>
                    <a:pt x="1795780" y="1348740"/>
                  </a:lnTo>
                  <a:lnTo>
                    <a:pt x="1795780" y="0"/>
                  </a:lnTo>
                  <a:lnTo>
                    <a:pt x="0" y="0"/>
                  </a:lnTo>
                  <a:lnTo>
                    <a:pt x="0" y="1348740"/>
                  </a:lnTo>
                  <a:close/>
                </a:path>
              </a:pathLst>
            </a:custGeom>
            <a:noFill/>
            <a:ln w="9525">
              <a:solidFill>
                <a:srgbClr val="00AFE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09327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482</Words>
  <Application>Microsoft Office PowerPoint</Application>
  <PresentationFormat>Широкоэкранный</PresentationFormat>
  <Paragraphs>119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Русские путешественники</dc:title>
  <dc:creator>НАТАША</dc:creator>
  <cp:lastModifiedBy>USER</cp:lastModifiedBy>
  <cp:revision>8</cp:revision>
  <dcterms:created xsi:type="dcterms:W3CDTF">2022-10-20T18:39:14Z</dcterms:created>
  <dcterms:modified xsi:type="dcterms:W3CDTF">2024-11-15T19:02:35Z</dcterms:modified>
</cp:coreProperties>
</file>